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5"/>
  </p:notesMasterIdLst>
  <p:sldIdLst>
    <p:sldId id="325" r:id="rId3"/>
    <p:sldId id="283" r:id="rId4"/>
    <p:sldId id="286" r:id="rId5"/>
    <p:sldId id="341" r:id="rId6"/>
    <p:sldId id="350" r:id="rId7"/>
    <p:sldId id="340" r:id="rId8"/>
    <p:sldId id="344" r:id="rId9"/>
    <p:sldId id="324" r:id="rId10"/>
    <p:sldId id="327" r:id="rId11"/>
    <p:sldId id="329" r:id="rId12"/>
    <p:sldId id="332" r:id="rId13"/>
    <p:sldId id="334" r:id="rId14"/>
    <p:sldId id="345" r:id="rId15"/>
    <p:sldId id="349" r:id="rId16"/>
    <p:sldId id="351" r:id="rId17"/>
    <p:sldId id="352" r:id="rId18"/>
    <p:sldId id="354" r:id="rId19"/>
    <p:sldId id="355" r:id="rId20"/>
    <p:sldId id="357" r:id="rId21"/>
    <p:sldId id="284" r:id="rId22"/>
    <p:sldId id="35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1" autoAdjust="0"/>
    <p:restoredTop sz="94660"/>
  </p:normalViewPr>
  <p:slideViewPr>
    <p:cSldViewPr>
      <p:cViewPr>
        <p:scale>
          <a:sx n="60" d="100"/>
          <a:sy n="60" d="100"/>
        </p:scale>
        <p:origin x="-3126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57792-90CB-4173-898A-C6585EF71C19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0EAA7-B354-4B94-BF84-0A4C5422F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9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5316" indent="-286660" defTabSz="918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6640" indent="-229328" defTabSz="918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5296" indent="-229328" defTabSz="918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63953" indent="-229328" defTabSz="918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22609" indent="-229328" defTabSz="9189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81265" indent="-229328" defTabSz="9189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39921" indent="-229328" defTabSz="9189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98578" indent="-229328" defTabSz="9189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EADB6BC-FADB-4E73-86DC-5A2DBA12F0C4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</p:spTree>
    <p:extLst>
      <p:ext uri="{BB962C8B-B14F-4D97-AF65-F5344CB8AC3E}">
        <p14:creationId xmlns:p14="http://schemas.microsoft.com/office/powerpoint/2010/main" val="996365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16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09" tIns="48009" rIns="96009" bIns="48009" anchor="b"/>
          <a:lstStyle/>
          <a:p>
            <a:pPr algn="r" defTabSz="959585"/>
            <a:fld id="{0C7B8A1B-A169-42ED-96E3-CF5B68CF2C7A}" type="slidenum">
              <a:rPr lang="en-GB" sz="1300"/>
              <a:pPr algn="r" defTabSz="959585"/>
              <a:t>16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3"/>
            <a:ext cx="5029200" cy="4114799"/>
          </a:xfrm>
          <a:noFill/>
          <a:ln/>
        </p:spPr>
        <p:txBody>
          <a:bodyPr lIns="96009" tIns="48009" rIns="96009" bIns="48009"/>
          <a:lstStyle/>
          <a:p>
            <a:pPr eaLnBrk="1" hangingPunct="1"/>
            <a:endParaRPr lang="de-DE" noProof="1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54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17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09" tIns="48009" rIns="96009" bIns="48009" anchor="b"/>
          <a:lstStyle/>
          <a:p>
            <a:pPr algn="r" defTabSz="959585"/>
            <a:fld id="{0C7B8A1B-A169-42ED-96E3-CF5B68CF2C7A}" type="slidenum">
              <a:rPr lang="en-GB" sz="1300"/>
              <a:pPr algn="r" defTabSz="959585"/>
              <a:t>17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3"/>
            <a:ext cx="5029200" cy="4114799"/>
          </a:xfrm>
          <a:noFill/>
          <a:ln/>
        </p:spPr>
        <p:txBody>
          <a:bodyPr lIns="96009" tIns="48009" rIns="96009" bIns="48009"/>
          <a:lstStyle/>
          <a:p>
            <a:pPr eaLnBrk="1" hangingPunct="1"/>
            <a:endParaRPr lang="de-DE" noProof="1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95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18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09" tIns="48009" rIns="96009" bIns="48009" anchor="b"/>
          <a:lstStyle/>
          <a:p>
            <a:pPr algn="r" defTabSz="959585"/>
            <a:fld id="{0C7B8A1B-A169-42ED-96E3-CF5B68CF2C7A}" type="slidenum">
              <a:rPr lang="en-GB" sz="1300"/>
              <a:pPr algn="r" defTabSz="959585"/>
              <a:t>18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3"/>
            <a:ext cx="5029200" cy="4114799"/>
          </a:xfrm>
          <a:noFill/>
          <a:ln/>
        </p:spPr>
        <p:txBody>
          <a:bodyPr lIns="96009" tIns="48009" rIns="96009" bIns="48009"/>
          <a:lstStyle/>
          <a:p>
            <a:pPr eaLnBrk="1" hangingPunct="1"/>
            <a:endParaRPr lang="de-DE" noProof="1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95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09" tIns="48009" rIns="96009" bIns="48009" anchor="b"/>
          <a:lstStyle/>
          <a:p>
            <a:pPr algn="r" defTabSz="959585"/>
            <a:fld id="{0C7B8A1B-A169-42ED-96E3-CF5B68CF2C7A}" type="slidenum">
              <a:rPr lang="en-GB" sz="1300"/>
              <a:pPr algn="r" defTabSz="959585"/>
              <a:t>21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3"/>
            <a:ext cx="5029200" cy="4114799"/>
          </a:xfrm>
          <a:noFill/>
          <a:ln/>
        </p:spPr>
        <p:txBody>
          <a:bodyPr lIns="96009" tIns="48009" rIns="96009" bIns="48009"/>
          <a:lstStyle/>
          <a:p>
            <a:pPr eaLnBrk="1" hangingPunct="1"/>
            <a:endParaRPr lang="de-DE" noProof="1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5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09" tIns="48009" rIns="96009" bIns="48009" anchor="b"/>
          <a:lstStyle/>
          <a:p>
            <a:pPr algn="r" defTabSz="959585"/>
            <a:fld id="{0C7B8A1B-A169-42ED-96E3-CF5B68CF2C7A}" type="slidenum">
              <a:rPr lang="en-GB" sz="1300"/>
              <a:pPr algn="r" defTabSz="959585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3"/>
            <a:ext cx="5029200" cy="4114799"/>
          </a:xfrm>
          <a:noFill/>
          <a:ln/>
        </p:spPr>
        <p:txBody>
          <a:bodyPr lIns="96009" tIns="48009" rIns="96009" bIns="48009"/>
          <a:lstStyle/>
          <a:p>
            <a:pPr eaLnBrk="1" hangingPunct="1"/>
            <a:endParaRPr lang="de-DE" noProof="1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54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09" tIns="48009" rIns="96009" bIns="48009" anchor="b"/>
          <a:lstStyle/>
          <a:p>
            <a:pPr algn="r" defTabSz="959585"/>
            <a:fld id="{0C7B8A1B-A169-42ED-96E3-CF5B68CF2C7A}" type="slidenum">
              <a:rPr lang="en-GB" sz="1300"/>
              <a:pPr algn="r" defTabSz="959585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3"/>
            <a:ext cx="5029200" cy="4114799"/>
          </a:xfrm>
          <a:noFill/>
          <a:ln/>
        </p:spPr>
        <p:txBody>
          <a:bodyPr lIns="96009" tIns="48009" rIns="96009" bIns="48009"/>
          <a:lstStyle/>
          <a:p>
            <a:pPr eaLnBrk="1" hangingPunct="1"/>
            <a:endParaRPr lang="de-DE" noProof="1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5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09" tIns="48009" rIns="96009" bIns="48009" anchor="b"/>
          <a:lstStyle/>
          <a:p>
            <a:pPr algn="r" defTabSz="959585"/>
            <a:fld id="{0C7B8A1B-A169-42ED-96E3-CF5B68CF2C7A}" type="slidenum">
              <a:rPr lang="en-GB" sz="1300"/>
              <a:pPr algn="r" defTabSz="959585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3"/>
            <a:ext cx="5029200" cy="4114799"/>
          </a:xfrm>
          <a:noFill/>
          <a:ln/>
        </p:spPr>
        <p:txBody>
          <a:bodyPr lIns="96009" tIns="48009" rIns="96009" bIns="48009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 smtClean="0"/>
              <a:t>Denmark, Finland, France, Germany, Ireland, Lithuania, the Netherlands, Norway, Romania and Spain</a:t>
            </a:r>
            <a:endParaRPr lang="en-GB" dirty="0" smtClean="0"/>
          </a:p>
          <a:p>
            <a:pPr eaLnBrk="1" hangingPunct="1"/>
            <a:endParaRPr lang="de-DE" noProof="1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5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09" tIns="48009" rIns="96009" bIns="48009" anchor="b"/>
          <a:lstStyle/>
          <a:p>
            <a:pPr algn="r" defTabSz="959585"/>
            <a:fld id="{0C7B8A1B-A169-42ED-96E3-CF5B68CF2C7A}" type="slidenum">
              <a:rPr lang="en-GB" sz="1300"/>
              <a:pPr algn="r" defTabSz="959585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3"/>
            <a:ext cx="5029200" cy="4114799"/>
          </a:xfrm>
          <a:noFill/>
          <a:ln/>
        </p:spPr>
        <p:txBody>
          <a:bodyPr lIns="96009" tIns="48009" rIns="96009" bIns="48009"/>
          <a:lstStyle/>
          <a:p>
            <a:pPr eaLnBrk="1" hangingPunct="1"/>
            <a:endParaRPr lang="de-DE" noProof="1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5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6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09" tIns="48009" rIns="96009" bIns="48009" anchor="b"/>
          <a:lstStyle/>
          <a:p>
            <a:pPr algn="r" defTabSz="959585"/>
            <a:fld id="{0C7B8A1B-A169-42ED-96E3-CF5B68CF2C7A}" type="slidenum">
              <a:rPr lang="en-GB" sz="1300"/>
              <a:pPr algn="r" defTabSz="959585"/>
              <a:t>6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3"/>
            <a:ext cx="5029200" cy="4114799"/>
          </a:xfrm>
          <a:noFill/>
          <a:ln/>
        </p:spPr>
        <p:txBody>
          <a:bodyPr lIns="96009" tIns="48009" rIns="96009" bIns="48009"/>
          <a:lstStyle/>
          <a:p>
            <a:pPr eaLnBrk="1" hangingPunct="1"/>
            <a:endParaRPr lang="de-DE" noProof="1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5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7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09" tIns="48009" rIns="96009" bIns="48009" anchor="b"/>
          <a:lstStyle/>
          <a:p>
            <a:pPr algn="r" defTabSz="959585"/>
            <a:fld id="{0C7B8A1B-A169-42ED-96E3-CF5B68CF2C7A}" type="slidenum">
              <a:rPr lang="en-GB" sz="1300"/>
              <a:pPr algn="r" defTabSz="959585"/>
              <a:t>7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3"/>
            <a:ext cx="5029200" cy="4114799"/>
          </a:xfrm>
          <a:noFill/>
          <a:ln/>
        </p:spPr>
        <p:txBody>
          <a:bodyPr lIns="96009" tIns="48009" rIns="96009" bIns="48009"/>
          <a:lstStyle/>
          <a:p>
            <a:pPr eaLnBrk="1" hangingPunct="1"/>
            <a:endParaRPr lang="de-DE" noProof="1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54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8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09" tIns="48009" rIns="96009" bIns="48009" anchor="b"/>
          <a:lstStyle/>
          <a:p>
            <a:pPr algn="r" defTabSz="959585"/>
            <a:fld id="{0C7B8A1B-A169-42ED-96E3-CF5B68CF2C7A}" type="slidenum">
              <a:rPr lang="en-GB" sz="1300"/>
              <a:pPr algn="r" defTabSz="959585"/>
              <a:t>8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3"/>
            <a:ext cx="5029200" cy="4114799"/>
          </a:xfrm>
          <a:noFill/>
          <a:ln/>
        </p:spPr>
        <p:txBody>
          <a:bodyPr lIns="96009" tIns="48009" rIns="96009" bIns="48009"/>
          <a:lstStyle/>
          <a:p>
            <a:pPr eaLnBrk="1" hangingPunct="1"/>
            <a:endParaRPr lang="de-DE" noProof="1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5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09" tIns="48009" rIns="96009" bIns="48009" anchor="b"/>
          <a:lstStyle/>
          <a:p>
            <a:pPr algn="r" defTabSz="959585"/>
            <a:fld id="{0C7B8A1B-A169-42ED-96E3-CF5B68CF2C7A}" type="slidenum">
              <a:rPr lang="en-GB" sz="1300"/>
              <a:pPr algn="r" defTabSz="959585"/>
              <a:t>15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3"/>
            <a:ext cx="5029200" cy="4114799"/>
          </a:xfrm>
          <a:noFill/>
          <a:ln/>
        </p:spPr>
        <p:txBody>
          <a:bodyPr lIns="96009" tIns="48009" rIns="96009" bIns="48009"/>
          <a:lstStyle/>
          <a:p>
            <a:pPr eaLnBrk="1" hangingPunct="1"/>
            <a:endParaRPr lang="de-DE" noProof="1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5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D860-1936-4419-A930-48019BA83AE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7F22-729C-4C3B-B7A4-8399C0C2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1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D860-1936-4419-A930-48019BA83AE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7F22-729C-4C3B-B7A4-8399C0C2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44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D860-1936-4419-A930-48019BA83AE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7F22-729C-4C3B-B7A4-8399C0C2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2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PT_SECNDPG_0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032" y="238547"/>
            <a:ext cx="8657327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43032" y="854994"/>
            <a:ext cx="8657327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>
          <a:xfrm>
            <a:off x="82876" y="6498000"/>
            <a:ext cx="1601308" cy="360000"/>
          </a:xfrm>
        </p:spPr>
        <p:txBody>
          <a:bodyPr/>
          <a:lstStyle/>
          <a:p>
            <a:fld id="{CCD82051-A837-42F9-AD39-D08257D915F7}" type="datetime1">
              <a:rPr lang="fr-FR" smtClean="0"/>
              <a:pPr/>
              <a:t>10/05/2017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24349" y="6499270"/>
            <a:ext cx="4294483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GB" sz="1100" b="0" i="0" u="none" strike="noStrike" cap="none" spc="0" baseline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smtClean="0"/>
              <a:t>VPL Biennale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24751"/>
            <a:ext cx="7846640" cy="10801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488832" cy="314590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165850"/>
            <a:ext cx="2133600" cy="28733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AAADF-ABD0-45F7-B147-4EC889264D1A}" type="datetime1">
              <a:rPr 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10/05/2017</a:t>
            </a:fld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A97D-8391-4A48-ADEB-3BC3D9528E31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6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2276878"/>
            <a:ext cx="7772400" cy="349210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1052743"/>
            <a:ext cx="7772400" cy="7920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165850"/>
            <a:ext cx="2133600" cy="28733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413EB7-4984-4006-BE4D-F176DC5A19A5}" type="datetime1">
              <a:rPr 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10/05/2017</a:t>
            </a:fld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516688" y="6165309"/>
            <a:ext cx="2087760" cy="4037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EA97D-8391-4A48-ADEB-3BC3D9528E31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61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8F211-F5FE-4FBC-8B55-9A09A4197561}" type="datetime1">
              <a:rPr lang="fr-F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10/05/2017</a:t>
            </a:fld>
            <a:endParaRPr lang="el-GR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95288" y="6165856"/>
            <a:ext cx="23050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The MSB for IVET - Opening Platform, Thessaloniki, 3rd June 2016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D308-38F8-46AD-B4C7-AC32FB592BE4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9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80881-D3E5-40EE-9FDD-7DAD8CF8BDA4}" type="datetime1">
              <a:rPr lang="fr-F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10/05/2017</a:t>
            </a:fld>
            <a:endParaRPr lang="el-GR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95288" y="6165856"/>
            <a:ext cx="23050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The MSB for IVET - Opening Platform, Thessaloniki, 3rd June 2016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F0DE8-1FB4-42B0-B144-A5C0C17883C3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0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4185D-7C44-4A27-90B2-7C06FE556651}" type="datetime1">
              <a:rPr lang="fr-F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10/05/2017</a:t>
            </a:fld>
            <a:endParaRPr lang="el-GR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95288" y="6165856"/>
            <a:ext cx="23050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The MSB for IVET - Opening Platform, Thessaloniki, 3rd June 2016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EFF75-B394-4145-B324-66CB7F2240D9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94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D9C4F4-D76E-43EF-A54F-88CDB8005ECE}" type="datetime1">
              <a:rPr lang="fr-F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10/05/2017</a:t>
            </a:fld>
            <a:endParaRPr lang="el-GR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95288" y="6165856"/>
            <a:ext cx="23050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The MSB for IVET - Opening Platform, Thessaloniki, 3rd June 2016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F24C-3C79-482D-8160-880156E405E8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48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64AE9D-1E30-40E3-93B0-665F35748E0A}" type="datetime1">
              <a:rPr lang="fr-F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10/05/2017</a:t>
            </a:fld>
            <a:endParaRPr lang="el-GR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95288" y="6165856"/>
            <a:ext cx="23050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The MSB for IVET - Opening Platform, Thessaloniki, 3rd June 2016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BBF3D-E023-4528-8641-34B958D79505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4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D860-1936-4419-A930-48019BA83AE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7F22-729C-4C3B-B7A4-8399C0C2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74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6C61C2-7163-4C16-B3E4-B9819567CE48}" type="datetime1">
              <a:rPr lang="fr-F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10/05/2017</a:t>
            </a:fld>
            <a:endParaRPr lang="el-GR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95288" y="6165856"/>
            <a:ext cx="23050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The MSB for IVET - Opening Platform, Thessaloniki, 3rd June 2016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85BF-FCBF-408A-939C-4298D451405F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0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2D66D3-9DA9-489E-B221-71F6590CBE57}" type="datetime1">
              <a:rPr lang="fr-F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10/05/2017</a:t>
            </a:fld>
            <a:endParaRPr lang="el-GR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95288" y="6165856"/>
            <a:ext cx="23050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The MSB for IVET - Opening Platform, Thessaloniki, 3rd June 2016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EB17-3D7D-4AC1-AA78-BCD2CFB924F6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C9B-9005-498D-8BB1-90979444E5DF}" type="datetimeFigureOut">
              <a:rPr lang="en-GB" smtClean="0">
                <a:solidFill>
                  <a:srgbClr val="000000"/>
                </a:solidFill>
              </a:rPr>
              <a:pPr/>
              <a:t>10/05/2017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E0DE-7184-4C80-81C2-071BF3268CC8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9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D860-1936-4419-A930-48019BA83AE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7F22-729C-4C3B-B7A4-8399C0C2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1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D860-1936-4419-A930-48019BA83AE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7F22-729C-4C3B-B7A4-8399C0C2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9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D860-1936-4419-A930-48019BA83AE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7F22-729C-4C3B-B7A4-8399C0C2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4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D860-1936-4419-A930-48019BA83AE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7F22-729C-4C3B-B7A4-8399C0C2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6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D860-1936-4419-A930-48019BA83AE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7F22-729C-4C3B-B7A4-8399C0C2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58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D860-1936-4419-A930-48019BA83AE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7F22-729C-4C3B-B7A4-8399C0C2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9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D860-1936-4419-A930-48019BA83AE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7F22-729C-4C3B-B7A4-8399C0C2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AD860-1936-4419-A930-48019BA83AE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7F22-729C-4C3B-B7A4-8399C0C2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6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_SECNDPG_0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092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B981EE-D83C-4E49-A70D-77A9DAA079FF}" type="slidenum">
              <a:rPr lang="en-GB" altLang="en-US">
                <a:solidFill>
                  <a:srgbClr val="FFFFFF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91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2276872"/>
            <a:ext cx="4723240" cy="1277496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Assessing competences in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enterprises: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findings from Cedefop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studies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915816" y="4254338"/>
            <a:ext cx="3384376" cy="35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b="1" dirty="0" smtClean="0">
                <a:solidFill>
                  <a:srgbClr val="333399">
                    <a:lumMod val="75000"/>
                  </a:srgbClr>
                </a:solidFill>
              </a:rPr>
              <a:t>Jens </a:t>
            </a:r>
            <a:r>
              <a:rPr lang="en-GB" b="1" dirty="0" err="1" smtClean="0">
                <a:solidFill>
                  <a:srgbClr val="333399">
                    <a:lumMod val="75000"/>
                  </a:srgbClr>
                </a:solidFill>
              </a:rPr>
              <a:t>Bjornavold</a:t>
            </a:r>
            <a:endParaRPr lang="en-GB" b="1" dirty="0" smtClean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endParaRPr lang="en-GB" b="1" dirty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r>
              <a:rPr lang="en-GB" b="1" dirty="0" smtClean="0">
                <a:solidFill>
                  <a:srgbClr val="333399">
                    <a:lumMod val="75000"/>
                  </a:srgbClr>
                </a:solidFill>
              </a:rPr>
              <a:t>Brussels 12 may 2017</a:t>
            </a:r>
            <a:endParaRPr lang="en-GB" b="1" dirty="0">
              <a:solidFill>
                <a:srgbClr val="333399">
                  <a:lumMod val="75000"/>
                </a:srgbClr>
              </a:solidFill>
            </a:endParaRPr>
          </a:p>
          <a:p>
            <a:endParaRPr lang="en-GB" sz="1600" dirty="0">
              <a:solidFill>
                <a:srgbClr val="333399">
                  <a:lumMod val="75000"/>
                </a:srgbClr>
              </a:solidFill>
            </a:endParaRPr>
          </a:p>
        </p:txBody>
      </p:sp>
      <p:pic>
        <p:nvPicPr>
          <p:cNvPr id="1030" name="Picture 6" descr="C:\Users\evgar\Pictures\validation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22" y="4857285"/>
            <a:ext cx="1989970" cy="128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343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474964" y="667040"/>
            <a:ext cx="7860961" cy="616455"/>
          </a:xfrm>
        </p:spPr>
        <p:txBody>
          <a:bodyPr>
            <a:noAutofit/>
          </a:bodyPr>
          <a:lstStyle/>
          <a:p>
            <a:pPr algn="l"/>
            <a:r>
              <a:rPr lang="en-GB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Standarized?</a:t>
            </a:r>
            <a:endParaRPr lang="de-DE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5" y="-26632"/>
            <a:ext cx="833635" cy="118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30" y="1117759"/>
            <a:ext cx="8909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% of enterprises that use a standardised grid or model for competences in employees appraisal</a:t>
            </a:r>
            <a:endParaRPr lang="en-GB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6" y="1713840"/>
            <a:ext cx="838544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9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251520" y="424328"/>
            <a:ext cx="7860961" cy="616455"/>
          </a:xfrm>
        </p:spPr>
        <p:txBody>
          <a:bodyPr>
            <a:noAutofit/>
          </a:bodyPr>
          <a:lstStyle/>
          <a:p>
            <a:pPr algn="l"/>
            <a:r>
              <a:rPr lang="en-GB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Documentation</a:t>
            </a:r>
            <a:endParaRPr lang="de-DE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5" y="-26632"/>
            <a:ext cx="833635" cy="118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4" y="980728"/>
            <a:ext cx="8093424" cy="568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0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251520" y="484211"/>
            <a:ext cx="7860961" cy="616455"/>
          </a:xfrm>
        </p:spPr>
        <p:txBody>
          <a:bodyPr>
            <a:noAutofit/>
          </a:bodyPr>
          <a:lstStyle/>
          <a:p>
            <a:pPr algn="l"/>
            <a:r>
              <a:rPr lang="en-GB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Ownership</a:t>
            </a:r>
            <a:endParaRPr lang="de-DE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5" y="-26632"/>
            <a:ext cx="833635" cy="118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8" y="1159933"/>
            <a:ext cx="7255887" cy="569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7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pPr algn="l"/>
            <a:r>
              <a:rPr lang="en-GB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Transferability</a:t>
            </a:r>
            <a:endParaRPr lang="de-DE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5" y="-26632"/>
            <a:ext cx="833635" cy="118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21" y="1572910"/>
            <a:ext cx="7308304" cy="495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14265" y="1051187"/>
            <a:ext cx="5868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Usefulness of results of competence assessment practices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done by other companies, percentage of surveyed companies</a:t>
            </a:r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1619672" y="1130015"/>
            <a:ext cx="5868144" cy="54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5" y="-26632"/>
            <a:ext cx="833635" cy="118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1907034"/>
            <a:ext cx="6747742" cy="405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7584" y="115646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Reasons for results of competence assessment practices done by other companies of limited value, percentage of surveyed companies</a:t>
            </a:r>
            <a:endParaRPr lang="en-GB" sz="1400" dirty="0"/>
          </a:p>
        </p:txBody>
      </p:sp>
      <p:sp>
        <p:nvSpPr>
          <p:cNvPr id="8" name="_h1"/>
          <p:cNvSpPr txBox="1">
            <a:spLocks noChangeArrowheads="1"/>
          </p:cNvSpPr>
          <p:nvPr/>
        </p:nvSpPr>
        <p:spPr bwMode="gray">
          <a:xfrm>
            <a:off x="395432" y="390947"/>
            <a:ext cx="8657327" cy="6164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Transferability</a:t>
            </a:r>
            <a:endParaRPr lang="de-DE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32001" y="6483600"/>
            <a:ext cx="342846" cy="360000"/>
          </a:xfrm>
        </p:spPr>
        <p:txBody>
          <a:bodyPr/>
          <a:lstStyle/>
          <a:p>
            <a:pPr algn="ctr"/>
            <a:fld id="{9DC1E638-3F78-4E0D-883A-B278700C48C0}" type="slidenum">
              <a:rPr lang="de-DE" b="1" smtClean="0">
                <a:solidFill>
                  <a:schemeClr val="tx1"/>
                </a:solidFill>
              </a:rPr>
              <a:pPr algn="ctr"/>
              <a:t>15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527851" y="6651240"/>
            <a:ext cx="1616149" cy="19236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r>
              <a:rPr lang="en-GB" sz="1400" dirty="0"/>
              <a:t>#</a:t>
            </a:r>
            <a:r>
              <a:rPr lang="en-GB" sz="1400" b="1" dirty="0" err="1"/>
              <a:t>ValidationEurope</a:t>
            </a:r>
            <a:endParaRPr lang="en-GB" sz="1400" b="1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04701" y="945257"/>
            <a:ext cx="8229600" cy="935038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K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ey 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observations regarding competence assessment in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companies (I) 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5" y="-26632"/>
            <a:ext cx="833635" cy="118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703077" y="1412776"/>
            <a:ext cx="7632848" cy="38778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The more crucial the position, the more effort is put into assessment</a:t>
            </a: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Social and personal skills and competences are especially important, and increasing in importance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Degree of formalisation of competence assessment very much depends on company size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Degree of formalisation depends on sector, health and financial sectors exemplify sectors where competence assessment is common</a:t>
            </a:r>
          </a:p>
          <a:p>
            <a:endParaRPr lang="en-GB" sz="2000" dirty="0" smtClean="0"/>
          </a:p>
          <a:p>
            <a:pPr>
              <a:buFont typeface="Arial" panose="020B0604020202020204" pitchFamily="34" charset="0"/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67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32001" y="6483600"/>
            <a:ext cx="342846" cy="360000"/>
          </a:xfrm>
        </p:spPr>
        <p:txBody>
          <a:bodyPr/>
          <a:lstStyle/>
          <a:p>
            <a:pPr algn="ctr"/>
            <a:fld id="{9DC1E638-3F78-4E0D-883A-B278700C48C0}" type="slidenum">
              <a:rPr lang="de-DE" b="1" smtClean="0">
                <a:solidFill>
                  <a:schemeClr val="tx1"/>
                </a:solidFill>
              </a:rPr>
              <a:pPr algn="ctr"/>
              <a:t>16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527851" y="6651240"/>
            <a:ext cx="1616149" cy="19236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r>
              <a:rPr lang="en-GB" sz="1400" dirty="0"/>
              <a:t>#</a:t>
            </a:r>
            <a:r>
              <a:rPr lang="en-GB" sz="1400" b="1" dirty="0" err="1"/>
              <a:t>ValidationEurope</a:t>
            </a:r>
            <a:endParaRPr lang="en-GB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5" y="-26632"/>
            <a:ext cx="833635" cy="118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703077" y="1628800"/>
            <a:ext cx="7632848" cy="38778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Existing competence assessments in companies are predominantly the exclusive property of employers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outcomes of competence assessment can only to a limited extent be used by individual employees outside the company as part of wider career or lifelong learning strategies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 Transferability and portability of the outcomes of competence assessments is a key challenge</a:t>
            </a:r>
          </a:p>
          <a:p>
            <a:endParaRPr lang="en-GB" sz="2000" dirty="0" smtClean="0"/>
          </a:p>
          <a:p>
            <a:pPr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04701" y="945257"/>
            <a:ext cx="8229600" cy="9350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key observations regarding competence assessment in companies (II) 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32001" y="6483600"/>
            <a:ext cx="342846" cy="360000"/>
          </a:xfrm>
        </p:spPr>
        <p:txBody>
          <a:bodyPr/>
          <a:lstStyle/>
          <a:p>
            <a:pPr algn="ctr"/>
            <a:fld id="{9DC1E638-3F78-4E0D-883A-B278700C48C0}" type="slidenum">
              <a:rPr lang="de-DE" b="1" smtClean="0">
                <a:solidFill>
                  <a:schemeClr val="tx1"/>
                </a:solidFill>
              </a:rPr>
              <a:pPr algn="ctr"/>
              <a:t>17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527851" y="6651240"/>
            <a:ext cx="1616149" cy="19236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r>
              <a:rPr lang="en-GB" sz="1400" dirty="0"/>
              <a:t>#</a:t>
            </a:r>
            <a:r>
              <a:rPr lang="en-GB" sz="1400" b="1" dirty="0" err="1"/>
              <a:t>ValidationEurope</a:t>
            </a:r>
            <a:endParaRPr lang="en-GB" sz="14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572596" y="6088380"/>
            <a:ext cx="2058858" cy="402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r>
              <a:rPr lang="en-GB" sz="1100" dirty="0"/>
              <a:t>Ernesto Villalba</a:t>
            </a:r>
          </a:p>
        </p:txBody>
      </p:sp>
      <p:sp>
        <p:nvSpPr>
          <p:cNvPr id="320" name="Rectangle 319"/>
          <p:cNvSpPr>
            <a:spLocks noChangeArrowheads="1"/>
          </p:cNvSpPr>
          <p:nvPr/>
        </p:nvSpPr>
        <p:spPr bwMode="gray">
          <a:xfrm flipV="1">
            <a:off x="4207" y="298068"/>
            <a:ext cx="9144000" cy="17953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0000" tIns="90000" rIns="72000" bIns="90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endParaRPr lang="en-GB" altLang="en-US" noProof="1">
              <a:solidFill>
                <a:schemeClr val="bg1"/>
              </a:solidFill>
            </a:endParaRPr>
          </a:p>
        </p:txBody>
      </p:sp>
      <p:sp>
        <p:nvSpPr>
          <p:cNvPr id="321" name="Rectangle 320"/>
          <p:cNvSpPr>
            <a:spLocks noChangeArrowheads="1"/>
          </p:cNvSpPr>
          <p:nvPr/>
        </p:nvSpPr>
        <p:spPr bwMode="gray">
          <a:xfrm>
            <a:off x="4207" y="2385531"/>
            <a:ext cx="9144000" cy="14732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90000" rIns="72000" bIns="90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endParaRPr lang="en-GB" altLang="en-US" noProof="1">
              <a:solidFill>
                <a:schemeClr val="bg1"/>
              </a:solidFill>
            </a:endParaRPr>
          </a:p>
        </p:txBody>
      </p:sp>
      <p:sp>
        <p:nvSpPr>
          <p:cNvPr id="322" name="Rectangle 123"/>
          <p:cNvSpPr>
            <a:spLocks noChangeArrowheads="1"/>
          </p:cNvSpPr>
          <p:nvPr/>
        </p:nvSpPr>
        <p:spPr bwMode="gray">
          <a:xfrm flipV="1">
            <a:off x="4207" y="2006119"/>
            <a:ext cx="9144000" cy="390525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0000" tIns="90000" rIns="72000" bIns="90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endParaRPr lang="en-GB" altLang="en-US" noProof="1">
              <a:solidFill>
                <a:schemeClr val="bg1"/>
              </a:solidFill>
            </a:endParaRPr>
          </a:p>
        </p:txBody>
      </p:sp>
      <p:sp>
        <p:nvSpPr>
          <p:cNvPr id="323" name="Rectangle 322"/>
          <p:cNvSpPr>
            <a:spLocks noChangeArrowheads="1"/>
          </p:cNvSpPr>
          <p:nvPr/>
        </p:nvSpPr>
        <p:spPr bwMode="gray">
          <a:xfrm flipV="1">
            <a:off x="4207" y="3846031"/>
            <a:ext cx="9144000" cy="15636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0000" tIns="90000" rIns="72000" bIns="90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endParaRPr lang="en-GB" altLang="en-US" noProof="1">
              <a:solidFill>
                <a:schemeClr val="bg1"/>
              </a:solidFill>
            </a:endParaRPr>
          </a:p>
        </p:txBody>
      </p:sp>
      <p:pic>
        <p:nvPicPr>
          <p:cNvPr id="324" name="Picture 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" y="4180994"/>
            <a:ext cx="4987925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1" name="Rectangle 45"/>
          <p:cNvSpPr>
            <a:spLocks noChangeArrowheads="1"/>
          </p:cNvSpPr>
          <p:nvPr/>
        </p:nvSpPr>
        <p:spPr bwMode="gray">
          <a:xfrm>
            <a:off x="5387196" y="2177825"/>
            <a:ext cx="3981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GB" altLang="en-US" noProof="1">
                <a:solidFill>
                  <a:schemeClr val="bg1"/>
                </a:solidFill>
              </a:rPr>
              <a:t>1 – A  trusworthy source of information</a:t>
            </a:r>
          </a:p>
        </p:txBody>
      </p:sp>
      <p:sp>
        <p:nvSpPr>
          <p:cNvPr id="352" name="Rectangle 46"/>
          <p:cNvSpPr>
            <a:spLocks noChangeArrowheads="1"/>
          </p:cNvSpPr>
          <p:nvPr/>
        </p:nvSpPr>
        <p:spPr bwMode="gray">
          <a:xfrm>
            <a:off x="5387196" y="2785896"/>
            <a:ext cx="398145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GB" altLang="en-US" noProof="1">
                <a:solidFill>
                  <a:schemeClr val="bg1"/>
                </a:solidFill>
              </a:rPr>
              <a:t>2 – Up to date information</a:t>
            </a:r>
          </a:p>
        </p:txBody>
      </p:sp>
      <p:sp>
        <p:nvSpPr>
          <p:cNvPr id="353" name="Rectangle 47"/>
          <p:cNvSpPr>
            <a:spLocks noChangeArrowheads="1"/>
          </p:cNvSpPr>
          <p:nvPr/>
        </p:nvSpPr>
        <p:spPr bwMode="gray">
          <a:xfrm>
            <a:off x="5387196" y="3405869"/>
            <a:ext cx="3981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GB" altLang="en-US" noProof="1"/>
              <a:t>3 - Systematic monitoring of progress</a:t>
            </a:r>
          </a:p>
        </p:txBody>
      </p:sp>
      <p:sp>
        <p:nvSpPr>
          <p:cNvPr id="354" name="Rectangle 48"/>
          <p:cNvSpPr>
            <a:spLocks noChangeArrowheads="1"/>
          </p:cNvSpPr>
          <p:nvPr/>
        </p:nvSpPr>
        <p:spPr bwMode="gray">
          <a:xfrm>
            <a:off x="5387196" y="4006493"/>
            <a:ext cx="4030070" cy="65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GB" altLang="en-US" noProof="1"/>
              <a:t>4 - Both a country-specific and a thematic dimension</a:t>
            </a:r>
          </a:p>
        </p:txBody>
      </p:sp>
      <p:sp>
        <p:nvSpPr>
          <p:cNvPr id="355" name="Rectangle 49"/>
          <p:cNvSpPr>
            <a:spLocks noChangeArrowheads="1"/>
          </p:cNvSpPr>
          <p:nvPr/>
        </p:nvSpPr>
        <p:spPr bwMode="gray">
          <a:xfrm>
            <a:off x="5387196" y="4727968"/>
            <a:ext cx="3981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GB" altLang="en-US" noProof="1"/>
              <a:t>5 – Work together with the </a:t>
            </a:r>
            <a:r>
              <a:rPr lang="en-GB" altLang="en-US" b="1" noProof="1"/>
              <a:t>guidelines</a:t>
            </a:r>
          </a:p>
        </p:txBody>
      </p:sp>
      <p:sp>
        <p:nvSpPr>
          <p:cNvPr id="416" name="Title 2"/>
          <p:cNvSpPr>
            <a:spLocks noGrp="1"/>
          </p:cNvSpPr>
          <p:nvPr>
            <p:ph type="title"/>
          </p:nvPr>
        </p:nvSpPr>
        <p:spPr>
          <a:xfrm>
            <a:off x="5428729" y="1391728"/>
            <a:ext cx="4033332" cy="893311"/>
          </a:xfrm>
        </p:spPr>
        <p:txBody>
          <a:bodyPr/>
          <a:lstStyle/>
          <a:p>
            <a:r>
              <a:rPr lang="en-GB" sz="2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Objectives</a:t>
            </a:r>
          </a:p>
        </p:txBody>
      </p:sp>
      <p:grpSp>
        <p:nvGrpSpPr>
          <p:cNvPr id="513" name="Group 512"/>
          <p:cNvGrpSpPr/>
          <p:nvPr/>
        </p:nvGrpSpPr>
        <p:grpSpPr>
          <a:xfrm>
            <a:off x="521803" y="2128547"/>
            <a:ext cx="3099848" cy="3045345"/>
            <a:chOff x="609045" y="1360006"/>
            <a:chExt cx="3700462" cy="3700463"/>
          </a:xfrm>
        </p:grpSpPr>
        <p:sp>
          <p:nvSpPr>
            <p:cNvPr id="326" name="Oval 6"/>
            <p:cNvSpPr>
              <a:spLocks noChangeArrowheads="1"/>
            </p:cNvSpPr>
            <p:nvPr/>
          </p:nvSpPr>
          <p:spPr bwMode="gray">
            <a:xfrm>
              <a:off x="609045" y="1360006"/>
              <a:ext cx="3700462" cy="37004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" name="Oval 7"/>
            <p:cNvSpPr>
              <a:spLocks noChangeArrowheads="1"/>
            </p:cNvSpPr>
            <p:nvPr/>
          </p:nvSpPr>
          <p:spPr bwMode="gray">
            <a:xfrm>
              <a:off x="658166" y="1409127"/>
              <a:ext cx="3602220" cy="3602221"/>
            </a:xfrm>
            <a:prstGeom prst="ellipse">
              <a:avLst/>
            </a:prstGeom>
            <a:gradFill rotWithShape="1">
              <a:gsLst>
                <a:gs pos="0">
                  <a:srgbClr val="EAEAEA">
                    <a:gamma/>
                    <a:tint val="0"/>
                    <a:invGamma/>
                  </a:srgbClr>
                </a:gs>
                <a:gs pos="100000">
                  <a:srgbClr val="EAEAE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" name="Oval 8"/>
            <p:cNvSpPr>
              <a:spLocks noChangeArrowheads="1"/>
            </p:cNvSpPr>
            <p:nvPr/>
          </p:nvSpPr>
          <p:spPr bwMode="gray">
            <a:xfrm>
              <a:off x="967902" y="1718864"/>
              <a:ext cx="2982747" cy="2982748"/>
            </a:xfrm>
            <a:prstGeom prst="ellipse">
              <a:avLst/>
            </a:prstGeom>
            <a:gradFill rotWithShape="1">
              <a:gsLst>
                <a:gs pos="0">
                  <a:srgbClr val="4D4D4D"/>
                </a:gs>
                <a:gs pos="100000">
                  <a:srgbClr val="4D4D4D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9" name="Oval 9"/>
            <p:cNvSpPr>
              <a:spLocks noChangeArrowheads="1"/>
            </p:cNvSpPr>
            <p:nvPr/>
          </p:nvSpPr>
          <p:spPr bwMode="gray">
            <a:xfrm>
              <a:off x="1277639" y="2028600"/>
              <a:ext cx="2363274" cy="2363275"/>
            </a:xfrm>
            <a:prstGeom prst="ellipse">
              <a:avLst/>
            </a:prstGeom>
            <a:gradFill rotWithShape="1">
              <a:gsLst>
                <a:gs pos="0">
                  <a:srgbClr val="EAEAEA">
                    <a:gamma/>
                    <a:tint val="0"/>
                    <a:invGamma/>
                  </a:srgbClr>
                </a:gs>
                <a:gs pos="100000">
                  <a:srgbClr val="EAEAE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" name="Oval 10"/>
            <p:cNvSpPr>
              <a:spLocks noChangeArrowheads="1"/>
            </p:cNvSpPr>
            <p:nvPr/>
          </p:nvSpPr>
          <p:spPr bwMode="gray">
            <a:xfrm>
              <a:off x="1580553" y="2331514"/>
              <a:ext cx="1754718" cy="1757447"/>
            </a:xfrm>
            <a:prstGeom prst="ellipse">
              <a:avLst/>
            </a:prstGeom>
            <a:gradFill rotWithShape="1">
              <a:gsLst>
                <a:gs pos="0">
                  <a:srgbClr val="4D4D4D"/>
                </a:gs>
                <a:gs pos="100000">
                  <a:srgbClr val="4D4D4D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" name="Oval 11"/>
            <p:cNvSpPr>
              <a:spLocks noChangeArrowheads="1"/>
            </p:cNvSpPr>
            <p:nvPr/>
          </p:nvSpPr>
          <p:spPr bwMode="gray">
            <a:xfrm>
              <a:off x="1834345" y="2582578"/>
              <a:ext cx="1255319" cy="1255319"/>
            </a:xfrm>
            <a:prstGeom prst="ellipse">
              <a:avLst/>
            </a:prstGeom>
            <a:gradFill rotWithShape="1">
              <a:gsLst>
                <a:gs pos="0">
                  <a:srgbClr val="EAEAEA">
                    <a:gamma/>
                    <a:tint val="0"/>
                    <a:invGamma/>
                  </a:srgbClr>
                </a:gs>
                <a:gs pos="100000">
                  <a:srgbClr val="EAEAE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" name="Oval 12"/>
            <p:cNvSpPr>
              <a:spLocks noChangeArrowheads="1"/>
            </p:cNvSpPr>
            <p:nvPr/>
          </p:nvSpPr>
          <p:spPr bwMode="gray">
            <a:xfrm>
              <a:off x="2081316" y="2829548"/>
              <a:ext cx="761378" cy="761378"/>
            </a:xfrm>
            <a:prstGeom prst="ellipse">
              <a:avLst/>
            </a:prstGeom>
            <a:gradFill rotWithShape="1">
              <a:gsLst>
                <a:gs pos="0">
                  <a:srgbClr val="4D4D4D"/>
                </a:gs>
                <a:gs pos="100000">
                  <a:srgbClr val="4D4D4D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0" name="Oval 43"/>
          <p:cNvSpPr>
            <a:spLocks noChangeArrowheads="1"/>
          </p:cNvSpPr>
          <p:nvPr/>
        </p:nvSpPr>
        <p:spPr bwMode="gray">
          <a:xfrm>
            <a:off x="1988611" y="3569567"/>
            <a:ext cx="167559" cy="1646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3" name="Text Box 67"/>
          <p:cNvSpPr txBox="1">
            <a:spLocks noChangeArrowheads="1"/>
          </p:cNvSpPr>
          <p:nvPr/>
        </p:nvSpPr>
        <p:spPr bwMode="gray">
          <a:xfrm>
            <a:off x="1855778" y="2251485"/>
            <a:ext cx="431897" cy="2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GB" altLang="en-US" noProof="1"/>
              <a:t>1</a:t>
            </a:r>
          </a:p>
        </p:txBody>
      </p:sp>
      <p:grpSp>
        <p:nvGrpSpPr>
          <p:cNvPr id="512" name="Group 511"/>
          <p:cNvGrpSpPr/>
          <p:nvPr/>
        </p:nvGrpSpPr>
        <p:grpSpPr>
          <a:xfrm>
            <a:off x="71528" y="2135189"/>
            <a:ext cx="1142993" cy="1177673"/>
            <a:chOff x="71527" y="1368076"/>
            <a:chExt cx="1364455" cy="1431015"/>
          </a:xfrm>
        </p:grpSpPr>
        <p:sp>
          <p:nvSpPr>
            <p:cNvPr id="345" name="Freeform 105"/>
            <p:cNvSpPr>
              <a:spLocks/>
            </p:cNvSpPr>
            <p:nvPr/>
          </p:nvSpPr>
          <p:spPr bwMode="gray">
            <a:xfrm rot="199905">
              <a:off x="734907" y="2017099"/>
              <a:ext cx="701075" cy="781992"/>
            </a:xfrm>
            <a:custGeom>
              <a:avLst/>
              <a:gdLst>
                <a:gd name="T0" fmla="*/ 306 w 365"/>
                <a:gd name="T1" fmla="*/ 321 h 456"/>
                <a:gd name="T2" fmla="*/ 210 w 365"/>
                <a:gd name="T3" fmla="*/ 212 h 456"/>
                <a:gd name="T4" fmla="*/ 23 w 365"/>
                <a:gd name="T5" fmla="*/ 42 h 456"/>
                <a:gd name="T6" fmla="*/ 23 w 365"/>
                <a:gd name="T7" fmla="*/ 86 h 456"/>
                <a:gd name="T8" fmla="*/ 145 w 365"/>
                <a:gd name="T9" fmla="*/ 276 h 456"/>
                <a:gd name="T10" fmla="*/ 238 w 365"/>
                <a:gd name="T11" fmla="*/ 382 h 456"/>
                <a:gd name="T12" fmla="*/ 326 w 365"/>
                <a:gd name="T13" fmla="*/ 451 h 456"/>
                <a:gd name="T14" fmla="*/ 365 w 365"/>
                <a:gd name="T15" fmla="*/ 412 h 456"/>
                <a:gd name="T16" fmla="*/ 306 w 365"/>
                <a:gd name="T17" fmla="*/ 32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456">
                  <a:moveTo>
                    <a:pt x="306" y="321"/>
                  </a:moveTo>
                  <a:cubicBezTo>
                    <a:pt x="210" y="212"/>
                    <a:pt x="210" y="212"/>
                    <a:pt x="210" y="21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0" y="0"/>
                    <a:pt x="23" y="86"/>
                  </a:cubicBezTo>
                  <a:cubicBezTo>
                    <a:pt x="145" y="276"/>
                    <a:pt x="145" y="276"/>
                    <a:pt x="145" y="276"/>
                  </a:cubicBezTo>
                  <a:cubicBezTo>
                    <a:pt x="238" y="382"/>
                    <a:pt x="238" y="382"/>
                    <a:pt x="238" y="382"/>
                  </a:cubicBezTo>
                  <a:cubicBezTo>
                    <a:pt x="326" y="451"/>
                    <a:pt x="326" y="451"/>
                    <a:pt x="326" y="451"/>
                  </a:cubicBezTo>
                  <a:cubicBezTo>
                    <a:pt x="326" y="451"/>
                    <a:pt x="364" y="456"/>
                    <a:pt x="365" y="412"/>
                  </a:cubicBezTo>
                  <a:lnTo>
                    <a:pt x="306" y="321"/>
                  </a:lnTo>
                  <a:close/>
                </a:path>
              </a:pathLst>
            </a:custGeom>
            <a:gradFill rotWithShape="1">
              <a:gsLst>
                <a:gs pos="0">
                  <a:srgbClr val="0061B2">
                    <a:gamma/>
                    <a:shade val="6275"/>
                    <a:invGamma/>
                  </a:srgbClr>
                </a:gs>
                <a:gs pos="100000">
                  <a:srgbClr val="0061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6" name="Freeform 106"/>
            <p:cNvSpPr>
              <a:spLocks/>
            </p:cNvSpPr>
            <p:nvPr/>
          </p:nvSpPr>
          <p:spPr bwMode="gray">
            <a:xfrm rot="199905">
              <a:off x="71527" y="1812194"/>
              <a:ext cx="961852" cy="655438"/>
            </a:xfrm>
            <a:custGeom>
              <a:avLst/>
              <a:gdLst>
                <a:gd name="T0" fmla="*/ 201 w 501"/>
                <a:gd name="T1" fmla="*/ 0 h 383"/>
                <a:gd name="T2" fmla="*/ 27 w 501"/>
                <a:gd name="T3" fmla="*/ 50 h 383"/>
                <a:gd name="T4" fmla="*/ 431 w 501"/>
                <a:gd name="T5" fmla="*/ 383 h 383"/>
                <a:gd name="T6" fmla="*/ 501 w 501"/>
                <a:gd name="T7" fmla="*/ 317 h 383"/>
                <a:gd name="T8" fmla="*/ 201 w 501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383">
                  <a:moveTo>
                    <a:pt x="201" y="0"/>
                  </a:moveTo>
                  <a:cubicBezTo>
                    <a:pt x="201" y="0"/>
                    <a:pt x="36" y="6"/>
                    <a:pt x="27" y="50"/>
                  </a:cubicBezTo>
                  <a:cubicBezTo>
                    <a:pt x="0" y="179"/>
                    <a:pt x="431" y="383"/>
                    <a:pt x="431" y="383"/>
                  </a:cubicBezTo>
                  <a:cubicBezTo>
                    <a:pt x="501" y="317"/>
                    <a:pt x="501" y="317"/>
                    <a:pt x="501" y="317"/>
                  </a:cubicBezTo>
                  <a:lnTo>
                    <a:pt x="201" y="0"/>
                  </a:lnTo>
                  <a:close/>
                </a:path>
              </a:pathLst>
            </a:custGeom>
            <a:gradFill rotWithShape="1">
              <a:gsLst>
                <a:gs pos="0">
                  <a:srgbClr val="69A2E1"/>
                </a:gs>
                <a:gs pos="100000">
                  <a:srgbClr val="69A2E1">
                    <a:gamma/>
                    <a:tint val="60784"/>
                    <a:invGamma/>
                  </a:srgb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7" name="Freeform 107"/>
            <p:cNvSpPr>
              <a:spLocks/>
            </p:cNvSpPr>
            <p:nvPr/>
          </p:nvSpPr>
          <p:spPr bwMode="gray">
            <a:xfrm rot="199905">
              <a:off x="474614" y="1368076"/>
              <a:ext cx="735089" cy="1002990"/>
            </a:xfrm>
            <a:custGeom>
              <a:avLst/>
              <a:gdLst>
                <a:gd name="T0" fmla="*/ 126 w 383"/>
                <a:gd name="T1" fmla="*/ 5 h 586"/>
                <a:gd name="T2" fmla="*/ 0 w 383"/>
                <a:gd name="T3" fmla="*/ 269 h 586"/>
                <a:gd name="T4" fmla="*/ 300 w 383"/>
                <a:gd name="T5" fmla="*/ 586 h 586"/>
                <a:gd name="T6" fmla="*/ 383 w 383"/>
                <a:gd name="T7" fmla="*/ 442 h 586"/>
                <a:gd name="T8" fmla="*/ 126 w 383"/>
                <a:gd name="T9" fmla="*/ 5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586">
                  <a:moveTo>
                    <a:pt x="126" y="5"/>
                  </a:moveTo>
                  <a:cubicBezTo>
                    <a:pt x="53" y="8"/>
                    <a:pt x="0" y="269"/>
                    <a:pt x="0" y="269"/>
                  </a:cubicBezTo>
                  <a:cubicBezTo>
                    <a:pt x="300" y="586"/>
                    <a:pt x="300" y="586"/>
                    <a:pt x="300" y="586"/>
                  </a:cubicBezTo>
                  <a:cubicBezTo>
                    <a:pt x="383" y="442"/>
                    <a:pt x="383" y="442"/>
                    <a:pt x="383" y="442"/>
                  </a:cubicBezTo>
                  <a:cubicBezTo>
                    <a:pt x="383" y="442"/>
                    <a:pt x="252" y="0"/>
                    <a:pt x="126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69A2E1">
                    <a:gamma/>
                    <a:tint val="76863"/>
                    <a:invGamma/>
                  </a:srgbClr>
                </a:gs>
                <a:gs pos="100000">
                  <a:srgbClr val="69A2E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" name="Freeform 108"/>
            <p:cNvSpPr>
              <a:spLocks/>
            </p:cNvSpPr>
            <p:nvPr/>
          </p:nvSpPr>
          <p:spPr bwMode="gray">
            <a:xfrm rot="199905">
              <a:off x="451445" y="1821913"/>
              <a:ext cx="576355" cy="797103"/>
            </a:xfrm>
            <a:custGeom>
              <a:avLst/>
              <a:gdLst>
                <a:gd name="T0" fmla="*/ 0 w 300"/>
                <a:gd name="T1" fmla="*/ 0 h 466"/>
                <a:gd name="T2" fmla="*/ 40 w 300"/>
                <a:gd name="T3" fmla="*/ 280 h 466"/>
                <a:gd name="T4" fmla="*/ 269 w 300"/>
                <a:gd name="T5" fmla="*/ 466 h 466"/>
                <a:gd name="T6" fmla="*/ 300 w 300"/>
                <a:gd name="T7" fmla="*/ 317 h 466"/>
                <a:gd name="T8" fmla="*/ 0 w 300"/>
                <a:gd name="T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66">
                  <a:moveTo>
                    <a:pt x="0" y="0"/>
                  </a:moveTo>
                  <a:cubicBezTo>
                    <a:pt x="0" y="0"/>
                    <a:pt x="5" y="219"/>
                    <a:pt x="40" y="280"/>
                  </a:cubicBezTo>
                  <a:cubicBezTo>
                    <a:pt x="77" y="344"/>
                    <a:pt x="269" y="466"/>
                    <a:pt x="269" y="466"/>
                  </a:cubicBezTo>
                  <a:cubicBezTo>
                    <a:pt x="300" y="317"/>
                    <a:pt x="300" y="317"/>
                    <a:pt x="300" y="317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100000">
                  <a:srgbClr val="0061B2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9" name="Freeform 109"/>
            <p:cNvSpPr>
              <a:spLocks/>
            </p:cNvSpPr>
            <p:nvPr/>
          </p:nvSpPr>
          <p:spPr bwMode="gray">
            <a:xfrm rot="199905">
              <a:off x="462407" y="1766118"/>
              <a:ext cx="833353" cy="606327"/>
            </a:xfrm>
            <a:custGeom>
              <a:avLst/>
              <a:gdLst>
                <a:gd name="T0" fmla="*/ 0 w 435"/>
                <a:gd name="T1" fmla="*/ 37 h 354"/>
                <a:gd name="T2" fmla="*/ 279 w 435"/>
                <a:gd name="T3" fmla="*/ 35 h 354"/>
                <a:gd name="T4" fmla="*/ 435 w 435"/>
                <a:gd name="T5" fmla="*/ 300 h 354"/>
                <a:gd name="T6" fmla="*/ 300 w 435"/>
                <a:gd name="T7" fmla="*/ 354 h 354"/>
                <a:gd name="T8" fmla="*/ 0 w 435"/>
                <a:gd name="T9" fmla="*/ 3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354">
                  <a:moveTo>
                    <a:pt x="0" y="37"/>
                  </a:moveTo>
                  <a:cubicBezTo>
                    <a:pt x="0" y="37"/>
                    <a:pt x="219" y="0"/>
                    <a:pt x="279" y="35"/>
                  </a:cubicBezTo>
                  <a:cubicBezTo>
                    <a:pt x="346" y="73"/>
                    <a:pt x="435" y="300"/>
                    <a:pt x="435" y="300"/>
                  </a:cubicBezTo>
                  <a:cubicBezTo>
                    <a:pt x="300" y="354"/>
                    <a:pt x="300" y="354"/>
                    <a:pt x="300" y="354"/>
                  </a:cubicBezTo>
                  <a:lnTo>
                    <a:pt x="0" y="37"/>
                  </a:lnTo>
                  <a:close/>
                </a:path>
              </a:pathLst>
            </a:custGeom>
            <a:gradFill rotWithShape="1">
              <a:gsLst>
                <a:gs pos="0">
                  <a:srgbClr val="0061B2">
                    <a:gamma/>
                    <a:shade val="30196"/>
                    <a:invGamma/>
                  </a:srgbClr>
                </a:gs>
                <a:gs pos="100000">
                  <a:srgbClr val="0061B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1034402" y="3169796"/>
            <a:ext cx="213455" cy="201216"/>
            <a:chOff x="1220964" y="2625249"/>
            <a:chExt cx="254813" cy="244502"/>
          </a:xfrm>
        </p:grpSpPr>
        <p:sp>
          <p:nvSpPr>
            <p:cNvPr id="343" name="Freeform 111"/>
            <p:cNvSpPr>
              <a:spLocks/>
            </p:cNvSpPr>
            <p:nvPr/>
          </p:nvSpPr>
          <p:spPr bwMode="gray">
            <a:xfrm rot="199905">
              <a:off x="1358616" y="2754530"/>
              <a:ext cx="117161" cy="115221"/>
            </a:xfrm>
            <a:custGeom>
              <a:avLst/>
              <a:gdLst>
                <a:gd name="T0" fmla="*/ 61 w 61"/>
                <a:gd name="T1" fmla="*/ 68 h 68"/>
                <a:gd name="T2" fmla="*/ 3 w 61"/>
                <a:gd name="T3" fmla="*/ 16 h 68"/>
                <a:gd name="T4" fmla="*/ 0 w 61"/>
                <a:gd name="T5" fmla="*/ 13 h 68"/>
                <a:gd name="T6" fmla="*/ 8 w 61"/>
                <a:gd name="T7" fmla="*/ 0 h 68"/>
                <a:gd name="T8" fmla="*/ 10 w 61"/>
                <a:gd name="T9" fmla="*/ 3 h 68"/>
                <a:gd name="T10" fmla="*/ 61 w 61"/>
                <a:gd name="T11" fmla="*/ 67 h 68"/>
                <a:gd name="T12" fmla="*/ 61 w 61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8">
                  <a:moveTo>
                    <a:pt x="61" y="68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4" y="4"/>
                    <a:pt x="8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61" y="67"/>
                    <a:pt x="61" y="67"/>
                    <a:pt x="61" y="67"/>
                  </a:cubicBezTo>
                  <a:lnTo>
                    <a:pt x="61" y="68"/>
                  </a:lnTo>
                  <a:close/>
                </a:path>
              </a:pathLst>
            </a:custGeom>
            <a:gradFill rotWithShape="1">
              <a:gsLst>
                <a:gs pos="0">
                  <a:srgbClr val="FEA501">
                    <a:gamma/>
                    <a:shade val="46275"/>
                    <a:invGamma/>
                  </a:srgbClr>
                </a:gs>
                <a:gs pos="100000">
                  <a:srgbClr val="FEA5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" name="Freeform 112"/>
            <p:cNvSpPr>
              <a:spLocks/>
            </p:cNvSpPr>
            <p:nvPr/>
          </p:nvSpPr>
          <p:spPr bwMode="gray">
            <a:xfrm rot="199905">
              <a:off x="1220964" y="2625249"/>
              <a:ext cx="202197" cy="192665"/>
            </a:xfrm>
            <a:custGeom>
              <a:avLst/>
              <a:gdLst>
                <a:gd name="T0" fmla="*/ 60 w 106"/>
                <a:gd name="T1" fmla="*/ 0 h 113"/>
                <a:gd name="T2" fmla="*/ 41 w 106"/>
                <a:gd name="T3" fmla="*/ 41 h 113"/>
                <a:gd name="T4" fmla="*/ 0 w 106"/>
                <a:gd name="T5" fmla="*/ 56 h 113"/>
                <a:gd name="T6" fmla="*/ 64 w 106"/>
                <a:gd name="T7" fmla="*/ 106 h 113"/>
                <a:gd name="T8" fmla="*/ 103 w 106"/>
                <a:gd name="T9" fmla="*/ 67 h 113"/>
                <a:gd name="T10" fmla="*/ 60 w 106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13">
                  <a:moveTo>
                    <a:pt x="60" y="0"/>
                  </a:moveTo>
                  <a:cubicBezTo>
                    <a:pt x="60" y="0"/>
                    <a:pt x="62" y="20"/>
                    <a:pt x="41" y="41"/>
                  </a:cubicBezTo>
                  <a:cubicBezTo>
                    <a:pt x="17" y="63"/>
                    <a:pt x="0" y="56"/>
                    <a:pt x="0" y="5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106"/>
                    <a:pt x="106" y="113"/>
                    <a:pt x="103" y="67"/>
                  </a:cubicBezTo>
                  <a:lnTo>
                    <a:pt x="60" y="0"/>
                  </a:lnTo>
                  <a:close/>
                </a:path>
              </a:pathLst>
            </a:custGeom>
            <a:gradFill rotWithShape="1">
              <a:gsLst>
                <a:gs pos="0">
                  <a:srgbClr val="FEA501">
                    <a:gamma/>
                    <a:shade val="0"/>
                    <a:invGamma/>
                  </a:srgbClr>
                </a:gs>
                <a:gs pos="100000">
                  <a:srgbClr val="FEA50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0" name="Group 509"/>
          <p:cNvGrpSpPr/>
          <p:nvPr/>
        </p:nvGrpSpPr>
        <p:grpSpPr>
          <a:xfrm>
            <a:off x="1044353" y="3177616"/>
            <a:ext cx="148149" cy="137239"/>
            <a:chOff x="1232843" y="2634752"/>
            <a:chExt cx="176854" cy="166762"/>
          </a:xfrm>
        </p:grpSpPr>
        <p:sp>
          <p:nvSpPr>
            <p:cNvPr id="337" name="Freeform 114"/>
            <p:cNvSpPr>
              <a:spLocks/>
            </p:cNvSpPr>
            <p:nvPr/>
          </p:nvSpPr>
          <p:spPr bwMode="gray">
            <a:xfrm rot="199905">
              <a:off x="1248966" y="2652902"/>
              <a:ext cx="115001" cy="93856"/>
            </a:xfrm>
            <a:custGeom>
              <a:avLst/>
              <a:gdLst>
                <a:gd name="T0" fmla="*/ 57 w 60"/>
                <a:gd name="T1" fmla="*/ 0 h 55"/>
                <a:gd name="T2" fmla="*/ 41 w 60"/>
                <a:gd name="T3" fmla="*/ 41 h 55"/>
                <a:gd name="T4" fmla="*/ 0 w 60"/>
                <a:gd name="T5" fmla="*/ 50 h 55"/>
                <a:gd name="T6" fmla="*/ 43 w 60"/>
                <a:gd name="T7" fmla="*/ 42 h 55"/>
                <a:gd name="T8" fmla="*/ 57 w 60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5">
                  <a:moveTo>
                    <a:pt x="57" y="0"/>
                  </a:moveTo>
                  <a:cubicBezTo>
                    <a:pt x="58" y="15"/>
                    <a:pt x="53" y="31"/>
                    <a:pt x="41" y="41"/>
                  </a:cubicBezTo>
                  <a:cubicBezTo>
                    <a:pt x="30" y="51"/>
                    <a:pt x="14" y="53"/>
                    <a:pt x="0" y="50"/>
                  </a:cubicBezTo>
                  <a:cubicBezTo>
                    <a:pt x="14" y="55"/>
                    <a:pt x="31" y="53"/>
                    <a:pt x="43" y="42"/>
                  </a:cubicBezTo>
                  <a:cubicBezTo>
                    <a:pt x="55" y="32"/>
                    <a:pt x="60" y="16"/>
                    <a:pt x="5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1B2">
                    <a:gamma/>
                    <a:shade val="30196"/>
                    <a:invGamma/>
                  </a:srgbClr>
                </a:gs>
                <a:gs pos="50000">
                  <a:srgbClr val="0061B2"/>
                </a:gs>
                <a:gs pos="100000">
                  <a:srgbClr val="0061B2">
                    <a:gamma/>
                    <a:shade val="30196"/>
                    <a:invGamma/>
                  </a:srgb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" name="Freeform 115"/>
            <p:cNvSpPr>
              <a:spLocks/>
            </p:cNvSpPr>
            <p:nvPr/>
          </p:nvSpPr>
          <p:spPr bwMode="gray">
            <a:xfrm rot="199905">
              <a:off x="1232843" y="2634752"/>
              <a:ext cx="119860" cy="98910"/>
            </a:xfrm>
            <a:custGeom>
              <a:avLst/>
              <a:gdLst>
                <a:gd name="T0" fmla="*/ 60 w 63"/>
                <a:gd name="T1" fmla="*/ 0 h 58"/>
                <a:gd name="T2" fmla="*/ 43 w 63"/>
                <a:gd name="T3" fmla="*/ 43 h 58"/>
                <a:gd name="T4" fmla="*/ 0 w 63"/>
                <a:gd name="T5" fmla="*/ 53 h 58"/>
                <a:gd name="T6" fmla="*/ 45 w 63"/>
                <a:gd name="T7" fmla="*/ 45 h 58"/>
                <a:gd name="T8" fmla="*/ 60 w 63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60" y="0"/>
                  </a:moveTo>
                  <a:cubicBezTo>
                    <a:pt x="61" y="16"/>
                    <a:pt x="56" y="33"/>
                    <a:pt x="43" y="43"/>
                  </a:cubicBezTo>
                  <a:cubicBezTo>
                    <a:pt x="31" y="54"/>
                    <a:pt x="15" y="57"/>
                    <a:pt x="0" y="53"/>
                  </a:cubicBezTo>
                  <a:cubicBezTo>
                    <a:pt x="15" y="58"/>
                    <a:pt x="32" y="55"/>
                    <a:pt x="45" y="45"/>
                  </a:cubicBezTo>
                  <a:cubicBezTo>
                    <a:pt x="58" y="34"/>
                    <a:pt x="63" y="17"/>
                    <a:pt x="6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1B2">
                    <a:gamma/>
                    <a:shade val="30196"/>
                    <a:invGamma/>
                  </a:srgbClr>
                </a:gs>
                <a:gs pos="50000">
                  <a:srgbClr val="0061B2"/>
                </a:gs>
                <a:gs pos="100000">
                  <a:srgbClr val="0061B2">
                    <a:gamma/>
                    <a:shade val="30196"/>
                    <a:invGamma/>
                  </a:srgb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" name="Freeform 116"/>
            <p:cNvSpPr>
              <a:spLocks/>
            </p:cNvSpPr>
            <p:nvPr/>
          </p:nvSpPr>
          <p:spPr bwMode="gray">
            <a:xfrm rot="199905">
              <a:off x="1263596" y="2668818"/>
              <a:ext cx="110952" cy="88802"/>
            </a:xfrm>
            <a:custGeom>
              <a:avLst/>
              <a:gdLst>
                <a:gd name="T0" fmla="*/ 55 w 58"/>
                <a:gd name="T1" fmla="*/ 0 h 52"/>
                <a:gd name="T2" fmla="*/ 40 w 58"/>
                <a:gd name="T3" fmla="*/ 39 h 52"/>
                <a:gd name="T4" fmla="*/ 0 w 58"/>
                <a:gd name="T5" fmla="*/ 48 h 52"/>
                <a:gd name="T6" fmla="*/ 41 w 58"/>
                <a:gd name="T7" fmla="*/ 40 h 52"/>
                <a:gd name="T8" fmla="*/ 55 w 58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2">
                  <a:moveTo>
                    <a:pt x="55" y="0"/>
                  </a:moveTo>
                  <a:cubicBezTo>
                    <a:pt x="57" y="15"/>
                    <a:pt x="52" y="29"/>
                    <a:pt x="40" y="39"/>
                  </a:cubicBezTo>
                  <a:cubicBezTo>
                    <a:pt x="29" y="48"/>
                    <a:pt x="14" y="51"/>
                    <a:pt x="0" y="48"/>
                  </a:cubicBezTo>
                  <a:cubicBezTo>
                    <a:pt x="15" y="52"/>
                    <a:pt x="30" y="50"/>
                    <a:pt x="41" y="40"/>
                  </a:cubicBezTo>
                  <a:cubicBezTo>
                    <a:pt x="53" y="30"/>
                    <a:pt x="58" y="15"/>
                    <a:pt x="5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1B2">
                    <a:gamma/>
                    <a:shade val="30196"/>
                    <a:invGamma/>
                  </a:srgbClr>
                </a:gs>
                <a:gs pos="50000">
                  <a:srgbClr val="0061B2"/>
                </a:gs>
                <a:gs pos="100000">
                  <a:srgbClr val="0061B2">
                    <a:gamma/>
                    <a:shade val="30196"/>
                    <a:invGamma/>
                  </a:srgb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0" name="Freeform 117"/>
            <p:cNvSpPr>
              <a:spLocks/>
            </p:cNvSpPr>
            <p:nvPr/>
          </p:nvSpPr>
          <p:spPr bwMode="gray">
            <a:xfrm rot="199905">
              <a:off x="1306726" y="2714937"/>
              <a:ext cx="93944" cy="75085"/>
            </a:xfrm>
            <a:custGeom>
              <a:avLst/>
              <a:gdLst>
                <a:gd name="T0" fmla="*/ 47 w 49"/>
                <a:gd name="T1" fmla="*/ 0 h 44"/>
                <a:gd name="T2" fmla="*/ 34 w 49"/>
                <a:gd name="T3" fmla="*/ 33 h 44"/>
                <a:gd name="T4" fmla="*/ 0 w 49"/>
                <a:gd name="T5" fmla="*/ 40 h 44"/>
                <a:gd name="T6" fmla="*/ 35 w 49"/>
                <a:gd name="T7" fmla="*/ 34 h 44"/>
                <a:gd name="T8" fmla="*/ 47 w 4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4">
                  <a:moveTo>
                    <a:pt x="47" y="0"/>
                  </a:moveTo>
                  <a:cubicBezTo>
                    <a:pt x="48" y="12"/>
                    <a:pt x="44" y="25"/>
                    <a:pt x="34" y="33"/>
                  </a:cubicBezTo>
                  <a:cubicBezTo>
                    <a:pt x="25" y="41"/>
                    <a:pt x="12" y="43"/>
                    <a:pt x="0" y="40"/>
                  </a:cubicBezTo>
                  <a:cubicBezTo>
                    <a:pt x="12" y="44"/>
                    <a:pt x="25" y="42"/>
                    <a:pt x="35" y="34"/>
                  </a:cubicBezTo>
                  <a:cubicBezTo>
                    <a:pt x="45" y="26"/>
                    <a:pt x="49" y="12"/>
                    <a:pt x="4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1B2">
                    <a:gamma/>
                    <a:shade val="30196"/>
                    <a:invGamma/>
                  </a:srgbClr>
                </a:gs>
                <a:gs pos="50000">
                  <a:srgbClr val="0061B2"/>
                </a:gs>
                <a:gs pos="100000">
                  <a:srgbClr val="0061B2">
                    <a:gamma/>
                    <a:shade val="30196"/>
                    <a:invGamma/>
                  </a:srgb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1" name="Freeform 118"/>
            <p:cNvSpPr>
              <a:spLocks/>
            </p:cNvSpPr>
            <p:nvPr/>
          </p:nvSpPr>
          <p:spPr bwMode="gray">
            <a:xfrm rot="199905">
              <a:off x="1294395" y="2701300"/>
              <a:ext cx="97184" cy="80139"/>
            </a:xfrm>
            <a:custGeom>
              <a:avLst/>
              <a:gdLst>
                <a:gd name="T0" fmla="*/ 49 w 51"/>
                <a:gd name="T1" fmla="*/ 0 h 47"/>
                <a:gd name="T2" fmla="*/ 35 w 51"/>
                <a:gd name="T3" fmla="*/ 35 h 47"/>
                <a:gd name="T4" fmla="*/ 0 w 51"/>
                <a:gd name="T5" fmla="*/ 42 h 47"/>
                <a:gd name="T6" fmla="*/ 37 w 51"/>
                <a:gd name="T7" fmla="*/ 36 h 47"/>
                <a:gd name="T8" fmla="*/ 49 w 51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7">
                  <a:moveTo>
                    <a:pt x="49" y="0"/>
                  </a:moveTo>
                  <a:cubicBezTo>
                    <a:pt x="50" y="13"/>
                    <a:pt x="46" y="26"/>
                    <a:pt x="35" y="35"/>
                  </a:cubicBezTo>
                  <a:cubicBezTo>
                    <a:pt x="26" y="43"/>
                    <a:pt x="12" y="46"/>
                    <a:pt x="0" y="42"/>
                  </a:cubicBezTo>
                  <a:cubicBezTo>
                    <a:pt x="12" y="47"/>
                    <a:pt x="26" y="45"/>
                    <a:pt x="37" y="36"/>
                  </a:cubicBezTo>
                  <a:cubicBezTo>
                    <a:pt x="47" y="27"/>
                    <a:pt x="51" y="13"/>
                    <a:pt x="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1B2">
                    <a:gamma/>
                    <a:shade val="30196"/>
                    <a:invGamma/>
                  </a:srgbClr>
                </a:gs>
                <a:gs pos="50000">
                  <a:srgbClr val="0061B2"/>
                </a:gs>
                <a:gs pos="100000">
                  <a:srgbClr val="0061B2">
                    <a:gamma/>
                    <a:shade val="30196"/>
                    <a:invGamma/>
                  </a:srgb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2" name="Freeform 119"/>
            <p:cNvSpPr>
              <a:spLocks/>
            </p:cNvSpPr>
            <p:nvPr/>
          </p:nvSpPr>
          <p:spPr bwMode="gray">
            <a:xfrm rot="199905">
              <a:off x="1319802" y="2727873"/>
              <a:ext cx="89895" cy="73641"/>
            </a:xfrm>
            <a:custGeom>
              <a:avLst/>
              <a:gdLst>
                <a:gd name="T0" fmla="*/ 45 w 47"/>
                <a:gd name="T1" fmla="*/ 0 h 43"/>
                <a:gd name="T2" fmla="*/ 33 w 47"/>
                <a:gd name="T3" fmla="*/ 32 h 43"/>
                <a:gd name="T4" fmla="*/ 0 w 47"/>
                <a:gd name="T5" fmla="*/ 39 h 43"/>
                <a:gd name="T6" fmla="*/ 34 w 47"/>
                <a:gd name="T7" fmla="*/ 33 h 43"/>
                <a:gd name="T8" fmla="*/ 45 w 4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45" y="0"/>
                  </a:moveTo>
                  <a:cubicBezTo>
                    <a:pt x="46" y="12"/>
                    <a:pt x="42" y="24"/>
                    <a:pt x="33" y="32"/>
                  </a:cubicBezTo>
                  <a:cubicBezTo>
                    <a:pt x="24" y="39"/>
                    <a:pt x="12" y="42"/>
                    <a:pt x="0" y="39"/>
                  </a:cubicBezTo>
                  <a:cubicBezTo>
                    <a:pt x="12" y="43"/>
                    <a:pt x="25" y="41"/>
                    <a:pt x="34" y="33"/>
                  </a:cubicBezTo>
                  <a:cubicBezTo>
                    <a:pt x="43" y="25"/>
                    <a:pt x="47" y="12"/>
                    <a:pt x="4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1B2">
                    <a:gamma/>
                    <a:shade val="30196"/>
                    <a:invGamma/>
                  </a:srgbClr>
                </a:gs>
                <a:gs pos="50000">
                  <a:srgbClr val="0061B2"/>
                </a:gs>
                <a:gs pos="100000">
                  <a:srgbClr val="0061B2">
                    <a:gamma/>
                    <a:shade val="30196"/>
                    <a:invGamma/>
                  </a:srgb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4" name="Text Box 126"/>
          <p:cNvSpPr txBox="1">
            <a:spLocks noChangeArrowheads="1"/>
          </p:cNvSpPr>
          <p:nvPr/>
        </p:nvSpPr>
        <p:spPr bwMode="auto">
          <a:xfrm>
            <a:off x="249186" y="1996596"/>
            <a:ext cx="627683" cy="32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noProof="1">
                <a:solidFill>
                  <a:schemeClr val="bg1"/>
                </a:solidFill>
              </a:rPr>
              <a:t>2008</a:t>
            </a:r>
          </a:p>
        </p:txBody>
      </p:sp>
      <p:grpSp>
        <p:nvGrpSpPr>
          <p:cNvPr id="504" name="Group 503"/>
          <p:cNvGrpSpPr/>
          <p:nvPr/>
        </p:nvGrpSpPr>
        <p:grpSpPr>
          <a:xfrm>
            <a:off x="2176589" y="1461316"/>
            <a:ext cx="1951271" cy="1154176"/>
            <a:chOff x="2584456" y="549239"/>
            <a:chExt cx="2329342" cy="1402464"/>
          </a:xfrm>
        </p:grpSpPr>
        <p:sp>
          <p:nvSpPr>
            <p:cNvPr id="375" name="Text Box 127"/>
            <p:cNvSpPr txBox="1">
              <a:spLocks noChangeArrowheads="1"/>
            </p:cNvSpPr>
            <p:nvPr/>
          </p:nvSpPr>
          <p:spPr bwMode="auto">
            <a:xfrm>
              <a:off x="4158462" y="995694"/>
              <a:ext cx="7553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 noProof="1">
                  <a:solidFill>
                    <a:schemeClr val="bg1"/>
                  </a:solidFill>
                </a:rPr>
                <a:t>2004</a:t>
              </a:r>
            </a:p>
          </p:txBody>
        </p:sp>
        <p:grpSp>
          <p:nvGrpSpPr>
            <p:cNvPr id="503" name="Group 502"/>
            <p:cNvGrpSpPr/>
            <p:nvPr/>
          </p:nvGrpSpPr>
          <p:grpSpPr>
            <a:xfrm>
              <a:off x="2584456" y="549239"/>
              <a:ext cx="1885343" cy="1402464"/>
              <a:chOff x="2584456" y="549239"/>
              <a:chExt cx="1885343" cy="1402464"/>
            </a:xfrm>
          </p:grpSpPr>
          <p:grpSp>
            <p:nvGrpSpPr>
              <p:cNvPr id="500" name="Group 499"/>
              <p:cNvGrpSpPr/>
              <p:nvPr/>
            </p:nvGrpSpPr>
            <p:grpSpPr>
              <a:xfrm>
                <a:off x="2794211" y="549239"/>
                <a:ext cx="1675588" cy="1402464"/>
                <a:chOff x="2794211" y="549239"/>
                <a:chExt cx="1675588" cy="1402464"/>
              </a:xfrm>
            </p:grpSpPr>
            <p:sp>
              <p:nvSpPr>
                <p:cNvPr id="388" name="Freeform 71"/>
                <p:cNvSpPr>
                  <a:spLocks/>
                </p:cNvSpPr>
                <p:nvPr/>
              </p:nvSpPr>
              <p:spPr bwMode="gray">
                <a:xfrm rot="7522397">
                  <a:off x="2840236" y="1001688"/>
                  <a:ext cx="794501" cy="886551"/>
                </a:xfrm>
                <a:custGeom>
                  <a:avLst/>
                  <a:gdLst>
                    <a:gd name="T0" fmla="*/ 306 w 365"/>
                    <a:gd name="T1" fmla="*/ 321 h 456"/>
                    <a:gd name="T2" fmla="*/ 210 w 365"/>
                    <a:gd name="T3" fmla="*/ 212 h 456"/>
                    <a:gd name="T4" fmla="*/ 23 w 365"/>
                    <a:gd name="T5" fmla="*/ 42 h 456"/>
                    <a:gd name="T6" fmla="*/ 23 w 365"/>
                    <a:gd name="T7" fmla="*/ 86 h 456"/>
                    <a:gd name="T8" fmla="*/ 145 w 365"/>
                    <a:gd name="T9" fmla="*/ 276 h 456"/>
                    <a:gd name="T10" fmla="*/ 238 w 365"/>
                    <a:gd name="T11" fmla="*/ 382 h 456"/>
                    <a:gd name="T12" fmla="*/ 326 w 365"/>
                    <a:gd name="T13" fmla="*/ 451 h 456"/>
                    <a:gd name="T14" fmla="*/ 365 w 365"/>
                    <a:gd name="T15" fmla="*/ 412 h 456"/>
                    <a:gd name="T16" fmla="*/ 306 w 365"/>
                    <a:gd name="T17" fmla="*/ 321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5" h="456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6275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9" name="Freeform 72"/>
                <p:cNvSpPr>
                  <a:spLocks/>
                </p:cNvSpPr>
                <p:nvPr/>
              </p:nvSpPr>
              <p:spPr bwMode="gray">
                <a:xfrm rot="7522397">
                  <a:off x="3270612" y="722716"/>
                  <a:ext cx="1090030" cy="743075"/>
                </a:xfrm>
                <a:custGeom>
                  <a:avLst/>
                  <a:gdLst>
                    <a:gd name="T0" fmla="*/ 201 w 501"/>
                    <a:gd name="T1" fmla="*/ 0 h 383"/>
                    <a:gd name="T2" fmla="*/ 27 w 501"/>
                    <a:gd name="T3" fmla="*/ 50 h 383"/>
                    <a:gd name="T4" fmla="*/ 431 w 501"/>
                    <a:gd name="T5" fmla="*/ 383 h 383"/>
                    <a:gd name="T6" fmla="*/ 501 w 501"/>
                    <a:gd name="T7" fmla="*/ 317 h 383"/>
                    <a:gd name="T8" fmla="*/ 201 w 501"/>
                    <a:gd name="T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383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/>
                    </a:gs>
                    <a:gs pos="100000">
                      <a:srgbClr val="69A2E1">
                        <a:gamma/>
                        <a:tint val="60784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0" name="Freeform 73"/>
                <p:cNvSpPr>
                  <a:spLocks/>
                </p:cNvSpPr>
                <p:nvPr/>
              </p:nvSpPr>
              <p:spPr bwMode="gray">
                <a:xfrm rot="7522397">
                  <a:off x="3484725" y="966630"/>
                  <a:ext cx="833049" cy="1137098"/>
                </a:xfrm>
                <a:custGeom>
                  <a:avLst/>
                  <a:gdLst>
                    <a:gd name="T0" fmla="*/ 126 w 383"/>
                    <a:gd name="T1" fmla="*/ 5 h 586"/>
                    <a:gd name="T2" fmla="*/ 0 w 383"/>
                    <a:gd name="T3" fmla="*/ 269 h 586"/>
                    <a:gd name="T4" fmla="*/ 300 w 383"/>
                    <a:gd name="T5" fmla="*/ 586 h 586"/>
                    <a:gd name="T6" fmla="*/ 383 w 383"/>
                    <a:gd name="T7" fmla="*/ 442 h 586"/>
                    <a:gd name="T8" fmla="*/ 126 w 383"/>
                    <a:gd name="T9" fmla="*/ 5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86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>
                        <a:gamma/>
                        <a:tint val="76863"/>
                        <a:invGamma/>
                      </a:srgbClr>
                    </a:gs>
                    <a:gs pos="100000">
                      <a:srgbClr val="69A2E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1" name="Freeform 74"/>
                <p:cNvSpPr>
                  <a:spLocks/>
                </p:cNvSpPr>
                <p:nvPr/>
              </p:nvSpPr>
              <p:spPr bwMode="gray">
                <a:xfrm rot="7522397">
                  <a:off x="3299115" y="773766"/>
                  <a:ext cx="653161" cy="903682"/>
                </a:xfrm>
                <a:custGeom>
                  <a:avLst/>
                  <a:gdLst>
                    <a:gd name="T0" fmla="*/ 0 w 300"/>
                    <a:gd name="T1" fmla="*/ 0 h 466"/>
                    <a:gd name="T2" fmla="*/ 40 w 300"/>
                    <a:gd name="T3" fmla="*/ 280 h 466"/>
                    <a:gd name="T4" fmla="*/ 269 w 300"/>
                    <a:gd name="T5" fmla="*/ 466 h 466"/>
                    <a:gd name="T6" fmla="*/ 300 w 300"/>
                    <a:gd name="T7" fmla="*/ 317 h 466"/>
                    <a:gd name="T8" fmla="*/ 0 w 300"/>
                    <a:gd name="T9" fmla="*/ 0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466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/>
                    </a:gs>
                    <a:gs pos="100000">
                      <a:srgbClr val="0061B2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2" name="Freeform 75"/>
                <p:cNvSpPr>
                  <a:spLocks/>
                </p:cNvSpPr>
                <p:nvPr/>
              </p:nvSpPr>
              <p:spPr bwMode="gray">
                <a:xfrm rot="7522397">
                  <a:off x="3214932" y="1106823"/>
                  <a:ext cx="944407" cy="687398"/>
                </a:xfrm>
                <a:custGeom>
                  <a:avLst/>
                  <a:gdLst>
                    <a:gd name="T0" fmla="*/ 0 w 435"/>
                    <a:gd name="T1" fmla="*/ 37 h 354"/>
                    <a:gd name="T2" fmla="*/ 279 w 435"/>
                    <a:gd name="T3" fmla="*/ 35 h 354"/>
                    <a:gd name="T4" fmla="*/ 435 w 435"/>
                    <a:gd name="T5" fmla="*/ 300 h 354"/>
                    <a:gd name="T6" fmla="*/ 300 w 435"/>
                    <a:gd name="T7" fmla="*/ 354 h 354"/>
                    <a:gd name="T8" fmla="*/ 0 w 435"/>
                    <a:gd name="T9" fmla="*/ 37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354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01" name="Group 500"/>
              <p:cNvGrpSpPr/>
              <p:nvPr/>
            </p:nvGrpSpPr>
            <p:grpSpPr>
              <a:xfrm>
                <a:off x="2584456" y="1369137"/>
                <a:ext cx="318743" cy="229142"/>
                <a:chOff x="2584456" y="1369137"/>
                <a:chExt cx="318743" cy="229142"/>
              </a:xfrm>
            </p:grpSpPr>
            <p:sp>
              <p:nvSpPr>
                <p:cNvPr id="386" name="Freeform 77"/>
                <p:cNvSpPr>
                  <a:spLocks/>
                </p:cNvSpPr>
                <p:nvPr/>
              </p:nvSpPr>
              <p:spPr bwMode="gray">
                <a:xfrm rot="7522397">
                  <a:off x="2583383" y="1455313"/>
                  <a:ext cx="132774" cy="130627"/>
                </a:xfrm>
                <a:custGeom>
                  <a:avLst/>
                  <a:gdLst>
                    <a:gd name="T0" fmla="*/ 61 w 61"/>
                    <a:gd name="T1" fmla="*/ 68 h 68"/>
                    <a:gd name="T2" fmla="*/ 3 w 61"/>
                    <a:gd name="T3" fmla="*/ 16 h 68"/>
                    <a:gd name="T4" fmla="*/ 0 w 61"/>
                    <a:gd name="T5" fmla="*/ 13 h 68"/>
                    <a:gd name="T6" fmla="*/ 8 w 61"/>
                    <a:gd name="T7" fmla="*/ 0 h 68"/>
                    <a:gd name="T8" fmla="*/ 10 w 61"/>
                    <a:gd name="T9" fmla="*/ 3 h 68"/>
                    <a:gd name="T10" fmla="*/ 61 w 61"/>
                    <a:gd name="T11" fmla="*/ 67 h 68"/>
                    <a:gd name="T12" fmla="*/ 61 w 61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68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7" name="Freeform 78"/>
                <p:cNvSpPr>
                  <a:spLocks/>
                </p:cNvSpPr>
                <p:nvPr/>
              </p:nvSpPr>
              <p:spPr bwMode="gray">
                <a:xfrm rot="7522397">
                  <a:off x="2679416" y="1374495"/>
                  <a:ext cx="229142" cy="218425"/>
                </a:xfrm>
                <a:custGeom>
                  <a:avLst/>
                  <a:gdLst>
                    <a:gd name="T0" fmla="*/ 60 w 106"/>
                    <a:gd name="T1" fmla="*/ 0 h 113"/>
                    <a:gd name="T2" fmla="*/ 41 w 106"/>
                    <a:gd name="T3" fmla="*/ 41 h 113"/>
                    <a:gd name="T4" fmla="*/ 0 w 106"/>
                    <a:gd name="T5" fmla="*/ 56 h 113"/>
                    <a:gd name="T6" fmla="*/ 64 w 106"/>
                    <a:gd name="T7" fmla="*/ 106 h 113"/>
                    <a:gd name="T8" fmla="*/ 103 w 106"/>
                    <a:gd name="T9" fmla="*/ 67 h 113"/>
                    <a:gd name="T10" fmla="*/ 60 w 106"/>
                    <a:gd name="T1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6" h="113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0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02" name="Group 501"/>
              <p:cNvGrpSpPr/>
              <p:nvPr/>
            </p:nvGrpSpPr>
            <p:grpSpPr>
              <a:xfrm>
                <a:off x="2685149" y="1410135"/>
                <a:ext cx="218431" cy="139585"/>
                <a:chOff x="2685149" y="1410135"/>
                <a:chExt cx="218431" cy="139585"/>
              </a:xfrm>
            </p:grpSpPr>
            <p:sp>
              <p:nvSpPr>
                <p:cNvPr id="380" name="Freeform 80"/>
                <p:cNvSpPr>
                  <a:spLocks/>
                </p:cNvSpPr>
                <p:nvPr/>
              </p:nvSpPr>
              <p:spPr bwMode="gray">
                <a:xfrm rot="7522397">
                  <a:off x="2759104" y="1428606"/>
                  <a:ext cx="130326" cy="106405"/>
                </a:xfrm>
                <a:custGeom>
                  <a:avLst/>
                  <a:gdLst>
                    <a:gd name="T0" fmla="*/ 57 w 60"/>
                    <a:gd name="T1" fmla="*/ 0 h 55"/>
                    <a:gd name="T2" fmla="*/ 41 w 60"/>
                    <a:gd name="T3" fmla="*/ 41 h 55"/>
                    <a:gd name="T4" fmla="*/ 0 w 60"/>
                    <a:gd name="T5" fmla="*/ 50 h 55"/>
                    <a:gd name="T6" fmla="*/ 43 w 60"/>
                    <a:gd name="T7" fmla="*/ 42 h 55"/>
                    <a:gd name="T8" fmla="*/ 57 w 60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5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" name="Freeform 81"/>
                <p:cNvSpPr>
                  <a:spLocks/>
                </p:cNvSpPr>
                <p:nvPr/>
              </p:nvSpPr>
              <p:spPr bwMode="gray">
                <a:xfrm rot="7522397">
                  <a:off x="2779596" y="1421984"/>
                  <a:ext cx="135833" cy="112135"/>
                </a:xfrm>
                <a:custGeom>
                  <a:avLst/>
                  <a:gdLst>
                    <a:gd name="T0" fmla="*/ 60 w 63"/>
                    <a:gd name="T1" fmla="*/ 0 h 58"/>
                    <a:gd name="T2" fmla="*/ 43 w 63"/>
                    <a:gd name="T3" fmla="*/ 43 h 58"/>
                    <a:gd name="T4" fmla="*/ 0 w 63"/>
                    <a:gd name="T5" fmla="*/ 53 h 58"/>
                    <a:gd name="T6" fmla="*/ 45 w 63"/>
                    <a:gd name="T7" fmla="*/ 45 h 58"/>
                    <a:gd name="T8" fmla="*/ 60 w 63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8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" name="Freeform 82"/>
                <p:cNvSpPr>
                  <a:spLocks/>
                </p:cNvSpPr>
                <p:nvPr/>
              </p:nvSpPr>
              <p:spPr bwMode="gray">
                <a:xfrm rot="7522397">
                  <a:off x="2740952" y="1435526"/>
                  <a:ext cx="125737" cy="100676"/>
                </a:xfrm>
                <a:custGeom>
                  <a:avLst/>
                  <a:gdLst>
                    <a:gd name="T0" fmla="*/ 55 w 58"/>
                    <a:gd name="T1" fmla="*/ 0 h 52"/>
                    <a:gd name="T2" fmla="*/ 40 w 58"/>
                    <a:gd name="T3" fmla="*/ 39 h 52"/>
                    <a:gd name="T4" fmla="*/ 0 w 58"/>
                    <a:gd name="T5" fmla="*/ 48 h 52"/>
                    <a:gd name="T6" fmla="*/ 41 w 58"/>
                    <a:gd name="T7" fmla="*/ 40 h 52"/>
                    <a:gd name="T8" fmla="*/ 55 w 58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2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3" name="Freeform 83"/>
                <p:cNvSpPr>
                  <a:spLocks/>
                </p:cNvSpPr>
                <p:nvPr/>
              </p:nvSpPr>
              <p:spPr bwMode="gray">
                <a:xfrm rot="7522397">
                  <a:off x="2692043" y="1452950"/>
                  <a:ext cx="106464" cy="85124"/>
                </a:xfrm>
                <a:custGeom>
                  <a:avLst/>
                  <a:gdLst>
                    <a:gd name="T0" fmla="*/ 47 w 49"/>
                    <a:gd name="T1" fmla="*/ 0 h 44"/>
                    <a:gd name="T2" fmla="*/ 34 w 49"/>
                    <a:gd name="T3" fmla="*/ 33 h 44"/>
                    <a:gd name="T4" fmla="*/ 0 w 49"/>
                    <a:gd name="T5" fmla="*/ 40 h 44"/>
                    <a:gd name="T6" fmla="*/ 35 w 49"/>
                    <a:gd name="T7" fmla="*/ 34 h 44"/>
                    <a:gd name="T8" fmla="*/ 47 w 49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44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4" name="Freeform 84"/>
                <p:cNvSpPr>
                  <a:spLocks/>
                </p:cNvSpPr>
                <p:nvPr/>
              </p:nvSpPr>
              <p:spPr bwMode="gray">
                <a:xfrm rot="7522397">
                  <a:off x="2707323" y="1446479"/>
                  <a:ext cx="110135" cy="90854"/>
                </a:xfrm>
                <a:custGeom>
                  <a:avLst/>
                  <a:gdLst>
                    <a:gd name="T0" fmla="*/ 49 w 51"/>
                    <a:gd name="T1" fmla="*/ 0 h 47"/>
                    <a:gd name="T2" fmla="*/ 35 w 51"/>
                    <a:gd name="T3" fmla="*/ 35 h 47"/>
                    <a:gd name="T4" fmla="*/ 0 w 51"/>
                    <a:gd name="T5" fmla="*/ 42 h 47"/>
                    <a:gd name="T6" fmla="*/ 37 w 51"/>
                    <a:gd name="T7" fmla="*/ 36 h 47"/>
                    <a:gd name="T8" fmla="*/ 49 w 5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7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5" name="Freeform 85"/>
                <p:cNvSpPr>
                  <a:spLocks/>
                </p:cNvSpPr>
                <p:nvPr/>
              </p:nvSpPr>
              <p:spPr bwMode="gray">
                <a:xfrm rot="7522397">
                  <a:off x="2675955" y="1457039"/>
                  <a:ext cx="101875" cy="83487"/>
                </a:xfrm>
                <a:custGeom>
                  <a:avLst/>
                  <a:gdLst>
                    <a:gd name="T0" fmla="*/ 45 w 47"/>
                    <a:gd name="T1" fmla="*/ 0 h 43"/>
                    <a:gd name="T2" fmla="*/ 33 w 47"/>
                    <a:gd name="T3" fmla="*/ 32 h 43"/>
                    <a:gd name="T4" fmla="*/ 0 w 47"/>
                    <a:gd name="T5" fmla="*/ 39 h 43"/>
                    <a:gd name="T6" fmla="*/ 34 w 47"/>
                    <a:gd name="T7" fmla="*/ 33 h 43"/>
                    <a:gd name="T8" fmla="*/ 45 w 47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3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499" name="Group 498"/>
          <p:cNvGrpSpPr/>
          <p:nvPr/>
        </p:nvGrpSpPr>
        <p:grpSpPr>
          <a:xfrm>
            <a:off x="2262068" y="2481004"/>
            <a:ext cx="1934721" cy="1154176"/>
            <a:chOff x="2686498" y="1788283"/>
            <a:chExt cx="2309585" cy="1402464"/>
          </a:xfrm>
        </p:grpSpPr>
        <p:grpSp>
          <p:nvGrpSpPr>
            <p:cNvPr id="498" name="Group 497"/>
            <p:cNvGrpSpPr/>
            <p:nvPr/>
          </p:nvGrpSpPr>
          <p:grpSpPr>
            <a:xfrm>
              <a:off x="2686498" y="1788283"/>
              <a:ext cx="1885343" cy="1402464"/>
              <a:chOff x="2686498" y="1788283"/>
              <a:chExt cx="1885343" cy="1402464"/>
            </a:xfrm>
          </p:grpSpPr>
          <p:grpSp>
            <p:nvGrpSpPr>
              <p:cNvPr id="495" name="Group 494"/>
              <p:cNvGrpSpPr/>
              <p:nvPr/>
            </p:nvGrpSpPr>
            <p:grpSpPr>
              <a:xfrm>
                <a:off x="2896253" y="1788283"/>
                <a:ext cx="1675588" cy="1402464"/>
                <a:chOff x="2896253" y="1788283"/>
                <a:chExt cx="1675588" cy="1402464"/>
              </a:xfrm>
            </p:grpSpPr>
            <p:sp>
              <p:nvSpPr>
                <p:cNvPr id="368" name="Freeform 71"/>
                <p:cNvSpPr>
                  <a:spLocks/>
                </p:cNvSpPr>
                <p:nvPr/>
              </p:nvSpPr>
              <p:spPr bwMode="gray">
                <a:xfrm rot="7522397">
                  <a:off x="2942278" y="2240732"/>
                  <a:ext cx="794501" cy="886551"/>
                </a:xfrm>
                <a:custGeom>
                  <a:avLst/>
                  <a:gdLst>
                    <a:gd name="T0" fmla="*/ 306 w 365"/>
                    <a:gd name="T1" fmla="*/ 321 h 456"/>
                    <a:gd name="T2" fmla="*/ 210 w 365"/>
                    <a:gd name="T3" fmla="*/ 212 h 456"/>
                    <a:gd name="T4" fmla="*/ 23 w 365"/>
                    <a:gd name="T5" fmla="*/ 42 h 456"/>
                    <a:gd name="T6" fmla="*/ 23 w 365"/>
                    <a:gd name="T7" fmla="*/ 86 h 456"/>
                    <a:gd name="T8" fmla="*/ 145 w 365"/>
                    <a:gd name="T9" fmla="*/ 276 h 456"/>
                    <a:gd name="T10" fmla="*/ 238 w 365"/>
                    <a:gd name="T11" fmla="*/ 382 h 456"/>
                    <a:gd name="T12" fmla="*/ 326 w 365"/>
                    <a:gd name="T13" fmla="*/ 451 h 456"/>
                    <a:gd name="T14" fmla="*/ 365 w 365"/>
                    <a:gd name="T15" fmla="*/ 412 h 456"/>
                    <a:gd name="T16" fmla="*/ 306 w 365"/>
                    <a:gd name="T17" fmla="*/ 321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5" h="456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6275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" name="Freeform 72"/>
                <p:cNvSpPr>
                  <a:spLocks/>
                </p:cNvSpPr>
                <p:nvPr/>
              </p:nvSpPr>
              <p:spPr bwMode="gray">
                <a:xfrm rot="7522397">
                  <a:off x="3372654" y="1961760"/>
                  <a:ext cx="1090030" cy="743075"/>
                </a:xfrm>
                <a:custGeom>
                  <a:avLst/>
                  <a:gdLst>
                    <a:gd name="T0" fmla="*/ 201 w 501"/>
                    <a:gd name="T1" fmla="*/ 0 h 383"/>
                    <a:gd name="T2" fmla="*/ 27 w 501"/>
                    <a:gd name="T3" fmla="*/ 50 h 383"/>
                    <a:gd name="T4" fmla="*/ 431 w 501"/>
                    <a:gd name="T5" fmla="*/ 383 h 383"/>
                    <a:gd name="T6" fmla="*/ 501 w 501"/>
                    <a:gd name="T7" fmla="*/ 317 h 383"/>
                    <a:gd name="T8" fmla="*/ 201 w 501"/>
                    <a:gd name="T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383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/>
                    </a:gs>
                    <a:gs pos="100000">
                      <a:srgbClr val="69A2E1">
                        <a:gamma/>
                        <a:tint val="60784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0" name="Freeform 73"/>
                <p:cNvSpPr>
                  <a:spLocks/>
                </p:cNvSpPr>
                <p:nvPr/>
              </p:nvSpPr>
              <p:spPr bwMode="gray">
                <a:xfrm rot="7522397">
                  <a:off x="3586767" y="2205674"/>
                  <a:ext cx="833049" cy="1137098"/>
                </a:xfrm>
                <a:custGeom>
                  <a:avLst/>
                  <a:gdLst>
                    <a:gd name="T0" fmla="*/ 126 w 383"/>
                    <a:gd name="T1" fmla="*/ 5 h 586"/>
                    <a:gd name="T2" fmla="*/ 0 w 383"/>
                    <a:gd name="T3" fmla="*/ 269 h 586"/>
                    <a:gd name="T4" fmla="*/ 300 w 383"/>
                    <a:gd name="T5" fmla="*/ 586 h 586"/>
                    <a:gd name="T6" fmla="*/ 383 w 383"/>
                    <a:gd name="T7" fmla="*/ 442 h 586"/>
                    <a:gd name="T8" fmla="*/ 126 w 383"/>
                    <a:gd name="T9" fmla="*/ 5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86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>
                        <a:gamma/>
                        <a:tint val="76863"/>
                        <a:invGamma/>
                      </a:srgbClr>
                    </a:gs>
                    <a:gs pos="100000">
                      <a:srgbClr val="69A2E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1" name="Freeform 74"/>
                <p:cNvSpPr>
                  <a:spLocks/>
                </p:cNvSpPr>
                <p:nvPr/>
              </p:nvSpPr>
              <p:spPr bwMode="gray">
                <a:xfrm rot="7522397">
                  <a:off x="3401157" y="2012810"/>
                  <a:ext cx="653161" cy="903682"/>
                </a:xfrm>
                <a:custGeom>
                  <a:avLst/>
                  <a:gdLst>
                    <a:gd name="T0" fmla="*/ 0 w 300"/>
                    <a:gd name="T1" fmla="*/ 0 h 466"/>
                    <a:gd name="T2" fmla="*/ 40 w 300"/>
                    <a:gd name="T3" fmla="*/ 280 h 466"/>
                    <a:gd name="T4" fmla="*/ 269 w 300"/>
                    <a:gd name="T5" fmla="*/ 466 h 466"/>
                    <a:gd name="T6" fmla="*/ 300 w 300"/>
                    <a:gd name="T7" fmla="*/ 317 h 466"/>
                    <a:gd name="T8" fmla="*/ 0 w 300"/>
                    <a:gd name="T9" fmla="*/ 0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466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/>
                    </a:gs>
                    <a:gs pos="100000">
                      <a:srgbClr val="0061B2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2" name="Freeform 75"/>
                <p:cNvSpPr>
                  <a:spLocks/>
                </p:cNvSpPr>
                <p:nvPr/>
              </p:nvSpPr>
              <p:spPr bwMode="gray">
                <a:xfrm rot="7522397">
                  <a:off x="3316974" y="2345867"/>
                  <a:ext cx="944407" cy="687398"/>
                </a:xfrm>
                <a:custGeom>
                  <a:avLst/>
                  <a:gdLst>
                    <a:gd name="T0" fmla="*/ 0 w 435"/>
                    <a:gd name="T1" fmla="*/ 37 h 354"/>
                    <a:gd name="T2" fmla="*/ 279 w 435"/>
                    <a:gd name="T3" fmla="*/ 35 h 354"/>
                    <a:gd name="T4" fmla="*/ 435 w 435"/>
                    <a:gd name="T5" fmla="*/ 300 h 354"/>
                    <a:gd name="T6" fmla="*/ 300 w 435"/>
                    <a:gd name="T7" fmla="*/ 354 h 354"/>
                    <a:gd name="T8" fmla="*/ 0 w 435"/>
                    <a:gd name="T9" fmla="*/ 37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354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96" name="Group 495"/>
              <p:cNvGrpSpPr/>
              <p:nvPr/>
            </p:nvGrpSpPr>
            <p:grpSpPr>
              <a:xfrm>
                <a:off x="2686498" y="2608181"/>
                <a:ext cx="318743" cy="229142"/>
                <a:chOff x="2686498" y="2608181"/>
                <a:chExt cx="318743" cy="229142"/>
              </a:xfrm>
            </p:grpSpPr>
            <p:sp>
              <p:nvSpPr>
                <p:cNvPr id="366" name="Freeform 77"/>
                <p:cNvSpPr>
                  <a:spLocks/>
                </p:cNvSpPr>
                <p:nvPr/>
              </p:nvSpPr>
              <p:spPr bwMode="gray">
                <a:xfrm rot="7522397">
                  <a:off x="2685425" y="2694357"/>
                  <a:ext cx="132774" cy="130627"/>
                </a:xfrm>
                <a:custGeom>
                  <a:avLst/>
                  <a:gdLst>
                    <a:gd name="T0" fmla="*/ 61 w 61"/>
                    <a:gd name="T1" fmla="*/ 68 h 68"/>
                    <a:gd name="T2" fmla="*/ 3 w 61"/>
                    <a:gd name="T3" fmla="*/ 16 h 68"/>
                    <a:gd name="T4" fmla="*/ 0 w 61"/>
                    <a:gd name="T5" fmla="*/ 13 h 68"/>
                    <a:gd name="T6" fmla="*/ 8 w 61"/>
                    <a:gd name="T7" fmla="*/ 0 h 68"/>
                    <a:gd name="T8" fmla="*/ 10 w 61"/>
                    <a:gd name="T9" fmla="*/ 3 h 68"/>
                    <a:gd name="T10" fmla="*/ 61 w 61"/>
                    <a:gd name="T11" fmla="*/ 67 h 68"/>
                    <a:gd name="T12" fmla="*/ 61 w 61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68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7" name="Freeform 78"/>
                <p:cNvSpPr>
                  <a:spLocks/>
                </p:cNvSpPr>
                <p:nvPr/>
              </p:nvSpPr>
              <p:spPr bwMode="gray">
                <a:xfrm rot="7522397">
                  <a:off x="2781458" y="2613539"/>
                  <a:ext cx="229142" cy="218425"/>
                </a:xfrm>
                <a:custGeom>
                  <a:avLst/>
                  <a:gdLst>
                    <a:gd name="T0" fmla="*/ 60 w 106"/>
                    <a:gd name="T1" fmla="*/ 0 h 113"/>
                    <a:gd name="T2" fmla="*/ 41 w 106"/>
                    <a:gd name="T3" fmla="*/ 41 h 113"/>
                    <a:gd name="T4" fmla="*/ 0 w 106"/>
                    <a:gd name="T5" fmla="*/ 56 h 113"/>
                    <a:gd name="T6" fmla="*/ 64 w 106"/>
                    <a:gd name="T7" fmla="*/ 106 h 113"/>
                    <a:gd name="T8" fmla="*/ 103 w 106"/>
                    <a:gd name="T9" fmla="*/ 67 h 113"/>
                    <a:gd name="T10" fmla="*/ 60 w 106"/>
                    <a:gd name="T1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6" h="113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0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97" name="Group 496"/>
              <p:cNvGrpSpPr/>
              <p:nvPr/>
            </p:nvGrpSpPr>
            <p:grpSpPr>
              <a:xfrm>
                <a:off x="2787191" y="2649179"/>
                <a:ext cx="218431" cy="139585"/>
                <a:chOff x="2787191" y="2649179"/>
                <a:chExt cx="218431" cy="139585"/>
              </a:xfrm>
            </p:grpSpPr>
            <p:sp>
              <p:nvSpPr>
                <p:cNvPr id="360" name="Freeform 80"/>
                <p:cNvSpPr>
                  <a:spLocks/>
                </p:cNvSpPr>
                <p:nvPr/>
              </p:nvSpPr>
              <p:spPr bwMode="gray">
                <a:xfrm rot="7522397">
                  <a:off x="2861146" y="2667650"/>
                  <a:ext cx="130326" cy="106405"/>
                </a:xfrm>
                <a:custGeom>
                  <a:avLst/>
                  <a:gdLst>
                    <a:gd name="T0" fmla="*/ 57 w 60"/>
                    <a:gd name="T1" fmla="*/ 0 h 55"/>
                    <a:gd name="T2" fmla="*/ 41 w 60"/>
                    <a:gd name="T3" fmla="*/ 41 h 55"/>
                    <a:gd name="T4" fmla="*/ 0 w 60"/>
                    <a:gd name="T5" fmla="*/ 50 h 55"/>
                    <a:gd name="T6" fmla="*/ 43 w 60"/>
                    <a:gd name="T7" fmla="*/ 42 h 55"/>
                    <a:gd name="T8" fmla="*/ 57 w 60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5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1" name="Freeform 81"/>
                <p:cNvSpPr>
                  <a:spLocks/>
                </p:cNvSpPr>
                <p:nvPr/>
              </p:nvSpPr>
              <p:spPr bwMode="gray">
                <a:xfrm rot="7522397">
                  <a:off x="2881638" y="2661028"/>
                  <a:ext cx="135833" cy="112135"/>
                </a:xfrm>
                <a:custGeom>
                  <a:avLst/>
                  <a:gdLst>
                    <a:gd name="T0" fmla="*/ 60 w 63"/>
                    <a:gd name="T1" fmla="*/ 0 h 58"/>
                    <a:gd name="T2" fmla="*/ 43 w 63"/>
                    <a:gd name="T3" fmla="*/ 43 h 58"/>
                    <a:gd name="T4" fmla="*/ 0 w 63"/>
                    <a:gd name="T5" fmla="*/ 53 h 58"/>
                    <a:gd name="T6" fmla="*/ 45 w 63"/>
                    <a:gd name="T7" fmla="*/ 45 h 58"/>
                    <a:gd name="T8" fmla="*/ 60 w 63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8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2" name="Freeform 82"/>
                <p:cNvSpPr>
                  <a:spLocks/>
                </p:cNvSpPr>
                <p:nvPr/>
              </p:nvSpPr>
              <p:spPr bwMode="gray">
                <a:xfrm rot="7522397">
                  <a:off x="2842994" y="2674570"/>
                  <a:ext cx="125737" cy="100676"/>
                </a:xfrm>
                <a:custGeom>
                  <a:avLst/>
                  <a:gdLst>
                    <a:gd name="T0" fmla="*/ 55 w 58"/>
                    <a:gd name="T1" fmla="*/ 0 h 52"/>
                    <a:gd name="T2" fmla="*/ 40 w 58"/>
                    <a:gd name="T3" fmla="*/ 39 h 52"/>
                    <a:gd name="T4" fmla="*/ 0 w 58"/>
                    <a:gd name="T5" fmla="*/ 48 h 52"/>
                    <a:gd name="T6" fmla="*/ 41 w 58"/>
                    <a:gd name="T7" fmla="*/ 40 h 52"/>
                    <a:gd name="T8" fmla="*/ 55 w 58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2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3" name="Freeform 83"/>
                <p:cNvSpPr>
                  <a:spLocks/>
                </p:cNvSpPr>
                <p:nvPr/>
              </p:nvSpPr>
              <p:spPr bwMode="gray">
                <a:xfrm rot="7522397">
                  <a:off x="2794085" y="2691994"/>
                  <a:ext cx="106464" cy="85124"/>
                </a:xfrm>
                <a:custGeom>
                  <a:avLst/>
                  <a:gdLst>
                    <a:gd name="T0" fmla="*/ 47 w 49"/>
                    <a:gd name="T1" fmla="*/ 0 h 44"/>
                    <a:gd name="T2" fmla="*/ 34 w 49"/>
                    <a:gd name="T3" fmla="*/ 33 h 44"/>
                    <a:gd name="T4" fmla="*/ 0 w 49"/>
                    <a:gd name="T5" fmla="*/ 40 h 44"/>
                    <a:gd name="T6" fmla="*/ 35 w 49"/>
                    <a:gd name="T7" fmla="*/ 34 h 44"/>
                    <a:gd name="T8" fmla="*/ 47 w 49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44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4" name="Freeform 84"/>
                <p:cNvSpPr>
                  <a:spLocks/>
                </p:cNvSpPr>
                <p:nvPr/>
              </p:nvSpPr>
              <p:spPr bwMode="gray">
                <a:xfrm rot="7522397">
                  <a:off x="2809365" y="2685523"/>
                  <a:ext cx="110135" cy="90854"/>
                </a:xfrm>
                <a:custGeom>
                  <a:avLst/>
                  <a:gdLst>
                    <a:gd name="T0" fmla="*/ 49 w 51"/>
                    <a:gd name="T1" fmla="*/ 0 h 47"/>
                    <a:gd name="T2" fmla="*/ 35 w 51"/>
                    <a:gd name="T3" fmla="*/ 35 h 47"/>
                    <a:gd name="T4" fmla="*/ 0 w 51"/>
                    <a:gd name="T5" fmla="*/ 42 h 47"/>
                    <a:gd name="T6" fmla="*/ 37 w 51"/>
                    <a:gd name="T7" fmla="*/ 36 h 47"/>
                    <a:gd name="T8" fmla="*/ 49 w 5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7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5" name="Freeform 85"/>
                <p:cNvSpPr>
                  <a:spLocks/>
                </p:cNvSpPr>
                <p:nvPr/>
              </p:nvSpPr>
              <p:spPr bwMode="gray">
                <a:xfrm rot="7522397">
                  <a:off x="2777997" y="2696083"/>
                  <a:ext cx="101875" cy="83487"/>
                </a:xfrm>
                <a:custGeom>
                  <a:avLst/>
                  <a:gdLst>
                    <a:gd name="T0" fmla="*/ 45 w 47"/>
                    <a:gd name="T1" fmla="*/ 0 h 43"/>
                    <a:gd name="T2" fmla="*/ 33 w 47"/>
                    <a:gd name="T3" fmla="*/ 32 h 43"/>
                    <a:gd name="T4" fmla="*/ 0 w 47"/>
                    <a:gd name="T5" fmla="*/ 39 h 43"/>
                    <a:gd name="T6" fmla="*/ 34 w 47"/>
                    <a:gd name="T7" fmla="*/ 33 h 43"/>
                    <a:gd name="T8" fmla="*/ 45 w 47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3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393" name="Text Box 127"/>
            <p:cNvSpPr txBox="1">
              <a:spLocks noChangeArrowheads="1"/>
            </p:cNvSpPr>
            <p:nvPr/>
          </p:nvSpPr>
          <p:spPr bwMode="auto">
            <a:xfrm>
              <a:off x="4240747" y="2256830"/>
              <a:ext cx="7553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 noProof="1">
                  <a:solidFill>
                    <a:schemeClr val="bg1"/>
                  </a:solidFill>
                </a:rPr>
                <a:t>2010</a:t>
              </a:r>
            </a:p>
          </p:txBody>
        </p:sp>
      </p:grpSp>
      <p:sp>
        <p:nvSpPr>
          <p:cNvPr id="394" name="Text Box 67"/>
          <p:cNvSpPr txBox="1">
            <a:spLocks noChangeArrowheads="1"/>
          </p:cNvSpPr>
          <p:nvPr/>
        </p:nvSpPr>
        <p:spPr bwMode="gray">
          <a:xfrm>
            <a:off x="1855778" y="2444425"/>
            <a:ext cx="431897" cy="2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GB" altLang="en-US" noProof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509" name="Group 508"/>
          <p:cNvGrpSpPr/>
          <p:nvPr/>
        </p:nvGrpSpPr>
        <p:grpSpPr>
          <a:xfrm>
            <a:off x="477075" y="1327062"/>
            <a:ext cx="1413171" cy="1235823"/>
            <a:chOff x="555651" y="386104"/>
            <a:chExt cx="1686981" cy="1501675"/>
          </a:xfrm>
        </p:grpSpPr>
        <p:grpSp>
          <p:nvGrpSpPr>
            <p:cNvPr id="508" name="Group 507"/>
            <p:cNvGrpSpPr/>
            <p:nvPr/>
          </p:nvGrpSpPr>
          <p:grpSpPr>
            <a:xfrm>
              <a:off x="838382" y="386104"/>
              <a:ext cx="1404250" cy="1501675"/>
              <a:chOff x="838382" y="386104"/>
              <a:chExt cx="1404250" cy="1501675"/>
            </a:xfrm>
          </p:grpSpPr>
          <p:grpSp>
            <p:nvGrpSpPr>
              <p:cNvPr id="505" name="Group 504"/>
              <p:cNvGrpSpPr/>
              <p:nvPr/>
            </p:nvGrpSpPr>
            <p:grpSpPr>
              <a:xfrm>
                <a:off x="838382" y="386104"/>
                <a:ext cx="1364455" cy="1431015"/>
                <a:chOff x="838382" y="386104"/>
                <a:chExt cx="1364455" cy="1431015"/>
              </a:xfrm>
            </p:grpSpPr>
            <p:sp>
              <p:nvSpPr>
                <p:cNvPr id="407" name="Freeform 105"/>
                <p:cNvSpPr>
                  <a:spLocks/>
                </p:cNvSpPr>
                <p:nvPr/>
              </p:nvSpPr>
              <p:spPr bwMode="gray">
                <a:xfrm rot="199905">
                  <a:off x="1501762" y="1035127"/>
                  <a:ext cx="701075" cy="781992"/>
                </a:xfrm>
                <a:custGeom>
                  <a:avLst/>
                  <a:gdLst>
                    <a:gd name="T0" fmla="*/ 306 w 365"/>
                    <a:gd name="T1" fmla="*/ 321 h 456"/>
                    <a:gd name="T2" fmla="*/ 210 w 365"/>
                    <a:gd name="T3" fmla="*/ 212 h 456"/>
                    <a:gd name="T4" fmla="*/ 23 w 365"/>
                    <a:gd name="T5" fmla="*/ 42 h 456"/>
                    <a:gd name="T6" fmla="*/ 23 w 365"/>
                    <a:gd name="T7" fmla="*/ 86 h 456"/>
                    <a:gd name="T8" fmla="*/ 145 w 365"/>
                    <a:gd name="T9" fmla="*/ 276 h 456"/>
                    <a:gd name="T10" fmla="*/ 238 w 365"/>
                    <a:gd name="T11" fmla="*/ 382 h 456"/>
                    <a:gd name="T12" fmla="*/ 326 w 365"/>
                    <a:gd name="T13" fmla="*/ 451 h 456"/>
                    <a:gd name="T14" fmla="*/ 365 w 365"/>
                    <a:gd name="T15" fmla="*/ 412 h 456"/>
                    <a:gd name="T16" fmla="*/ 306 w 365"/>
                    <a:gd name="T17" fmla="*/ 321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5" h="456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6275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8" name="Freeform 106"/>
                <p:cNvSpPr>
                  <a:spLocks/>
                </p:cNvSpPr>
                <p:nvPr/>
              </p:nvSpPr>
              <p:spPr bwMode="gray">
                <a:xfrm rot="199905">
                  <a:off x="838382" y="830222"/>
                  <a:ext cx="961852" cy="655438"/>
                </a:xfrm>
                <a:custGeom>
                  <a:avLst/>
                  <a:gdLst>
                    <a:gd name="T0" fmla="*/ 201 w 501"/>
                    <a:gd name="T1" fmla="*/ 0 h 383"/>
                    <a:gd name="T2" fmla="*/ 27 w 501"/>
                    <a:gd name="T3" fmla="*/ 50 h 383"/>
                    <a:gd name="T4" fmla="*/ 431 w 501"/>
                    <a:gd name="T5" fmla="*/ 383 h 383"/>
                    <a:gd name="T6" fmla="*/ 501 w 501"/>
                    <a:gd name="T7" fmla="*/ 317 h 383"/>
                    <a:gd name="T8" fmla="*/ 201 w 501"/>
                    <a:gd name="T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383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/>
                    </a:gs>
                    <a:gs pos="100000">
                      <a:srgbClr val="69A2E1">
                        <a:gamma/>
                        <a:tint val="60784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9" name="Freeform 107"/>
                <p:cNvSpPr>
                  <a:spLocks/>
                </p:cNvSpPr>
                <p:nvPr/>
              </p:nvSpPr>
              <p:spPr bwMode="gray">
                <a:xfrm rot="199905">
                  <a:off x="1241469" y="386104"/>
                  <a:ext cx="735089" cy="1002990"/>
                </a:xfrm>
                <a:custGeom>
                  <a:avLst/>
                  <a:gdLst>
                    <a:gd name="T0" fmla="*/ 126 w 383"/>
                    <a:gd name="T1" fmla="*/ 5 h 586"/>
                    <a:gd name="T2" fmla="*/ 0 w 383"/>
                    <a:gd name="T3" fmla="*/ 269 h 586"/>
                    <a:gd name="T4" fmla="*/ 300 w 383"/>
                    <a:gd name="T5" fmla="*/ 586 h 586"/>
                    <a:gd name="T6" fmla="*/ 383 w 383"/>
                    <a:gd name="T7" fmla="*/ 442 h 586"/>
                    <a:gd name="T8" fmla="*/ 126 w 383"/>
                    <a:gd name="T9" fmla="*/ 5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86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>
                        <a:gamma/>
                        <a:tint val="76863"/>
                        <a:invGamma/>
                      </a:srgbClr>
                    </a:gs>
                    <a:gs pos="100000">
                      <a:srgbClr val="69A2E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0" name="Freeform 108"/>
                <p:cNvSpPr>
                  <a:spLocks/>
                </p:cNvSpPr>
                <p:nvPr/>
              </p:nvSpPr>
              <p:spPr bwMode="gray">
                <a:xfrm rot="199905">
                  <a:off x="1218300" y="839941"/>
                  <a:ext cx="576355" cy="797103"/>
                </a:xfrm>
                <a:custGeom>
                  <a:avLst/>
                  <a:gdLst>
                    <a:gd name="T0" fmla="*/ 0 w 300"/>
                    <a:gd name="T1" fmla="*/ 0 h 466"/>
                    <a:gd name="T2" fmla="*/ 40 w 300"/>
                    <a:gd name="T3" fmla="*/ 280 h 466"/>
                    <a:gd name="T4" fmla="*/ 269 w 300"/>
                    <a:gd name="T5" fmla="*/ 466 h 466"/>
                    <a:gd name="T6" fmla="*/ 300 w 300"/>
                    <a:gd name="T7" fmla="*/ 317 h 466"/>
                    <a:gd name="T8" fmla="*/ 0 w 300"/>
                    <a:gd name="T9" fmla="*/ 0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466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/>
                    </a:gs>
                    <a:gs pos="100000">
                      <a:srgbClr val="0061B2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" name="Freeform 109"/>
                <p:cNvSpPr>
                  <a:spLocks/>
                </p:cNvSpPr>
                <p:nvPr/>
              </p:nvSpPr>
              <p:spPr bwMode="gray">
                <a:xfrm rot="199905">
                  <a:off x="1229262" y="784146"/>
                  <a:ext cx="833353" cy="606327"/>
                </a:xfrm>
                <a:custGeom>
                  <a:avLst/>
                  <a:gdLst>
                    <a:gd name="T0" fmla="*/ 0 w 435"/>
                    <a:gd name="T1" fmla="*/ 37 h 354"/>
                    <a:gd name="T2" fmla="*/ 279 w 435"/>
                    <a:gd name="T3" fmla="*/ 35 h 354"/>
                    <a:gd name="T4" fmla="*/ 435 w 435"/>
                    <a:gd name="T5" fmla="*/ 300 h 354"/>
                    <a:gd name="T6" fmla="*/ 300 w 435"/>
                    <a:gd name="T7" fmla="*/ 354 h 354"/>
                    <a:gd name="T8" fmla="*/ 0 w 435"/>
                    <a:gd name="T9" fmla="*/ 37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354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06" name="Group 505"/>
              <p:cNvGrpSpPr/>
              <p:nvPr/>
            </p:nvGrpSpPr>
            <p:grpSpPr>
              <a:xfrm>
                <a:off x="1987819" y="1643277"/>
                <a:ext cx="254813" cy="244502"/>
                <a:chOff x="1987819" y="1643277"/>
                <a:chExt cx="254813" cy="244502"/>
              </a:xfrm>
            </p:grpSpPr>
            <p:sp>
              <p:nvSpPr>
                <p:cNvPr id="405" name="Freeform 111"/>
                <p:cNvSpPr>
                  <a:spLocks/>
                </p:cNvSpPr>
                <p:nvPr/>
              </p:nvSpPr>
              <p:spPr bwMode="gray">
                <a:xfrm rot="199905">
                  <a:off x="2125471" y="1772558"/>
                  <a:ext cx="117161" cy="115221"/>
                </a:xfrm>
                <a:custGeom>
                  <a:avLst/>
                  <a:gdLst>
                    <a:gd name="T0" fmla="*/ 61 w 61"/>
                    <a:gd name="T1" fmla="*/ 68 h 68"/>
                    <a:gd name="T2" fmla="*/ 3 w 61"/>
                    <a:gd name="T3" fmla="*/ 16 h 68"/>
                    <a:gd name="T4" fmla="*/ 0 w 61"/>
                    <a:gd name="T5" fmla="*/ 13 h 68"/>
                    <a:gd name="T6" fmla="*/ 8 w 61"/>
                    <a:gd name="T7" fmla="*/ 0 h 68"/>
                    <a:gd name="T8" fmla="*/ 10 w 61"/>
                    <a:gd name="T9" fmla="*/ 3 h 68"/>
                    <a:gd name="T10" fmla="*/ 61 w 61"/>
                    <a:gd name="T11" fmla="*/ 67 h 68"/>
                    <a:gd name="T12" fmla="*/ 61 w 61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68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6" name="Freeform 112"/>
                <p:cNvSpPr>
                  <a:spLocks/>
                </p:cNvSpPr>
                <p:nvPr/>
              </p:nvSpPr>
              <p:spPr bwMode="gray">
                <a:xfrm rot="199905">
                  <a:off x="1987819" y="1643277"/>
                  <a:ext cx="202197" cy="192665"/>
                </a:xfrm>
                <a:custGeom>
                  <a:avLst/>
                  <a:gdLst>
                    <a:gd name="T0" fmla="*/ 60 w 106"/>
                    <a:gd name="T1" fmla="*/ 0 h 113"/>
                    <a:gd name="T2" fmla="*/ 41 w 106"/>
                    <a:gd name="T3" fmla="*/ 41 h 113"/>
                    <a:gd name="T4" fmla="*/ 0 w 106"/>
                    <a:gd name="T5" fmla="*/ 56 h 113"/>
                    <a:gd name="T6" fmla="*/ 64 w 106"/>
                    <a:gd name="T7" fmla="*/ 106 h 113"/>
                    <a:gd name="T8" fmla="*/ 103 w 106"/>
                    <a:gd name="T9" fmla="*/ 67 h 113"/>
                    <a:gd name="T10" fmla="*/ 60 w 106"/>
                    <a:gd name="T1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6" h="113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0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07" name="Group 506"/>
              <p:cNvGrpSpPr/>
              <p:nvPr/>
            </p:nvGrpSpPr>
            <p:grpSpPr>
              <a:xfrm>
                <a:off x="1999698" y="1652780"/>
                <a:ext cx="176854" cy="166762"/>
                <a:chOff x="1999698" y="1652780"/>
                <a:chExt cx="176854" cy="166762"/>
              </a:xfrm>
            </p:grpSpPr>
            <p:sp>
              <p:nvSpPr>
                <p:cNvPr id="399" name="Freeform 114"/>
                <p:cNvSpPr>
                  <a:spLocks/>
                </p:cNvSpPr>
                <p:nvPr/>
              </p:nvSpPr>
              <p:spPr bwMode="gray">
                <a:xfrm rot="199905">
                  <a:off x="2015821" y="1670930"/>
                  <a:ext cx="115001" cy="93856"/>
                </a:xfrm>
                <a:custGeom>
                  <a:avLst/>
                  <a:gdLst>
                    <a:gd name="T0" fmla="*/ 57 w 60"/>
                    <a:gd name="T1" fmla="*/ 0 h 55"/>
                    <a:gd name="T2" fmla="*/ 41 w 60"/>
                    <a:gd name="T3" fmla="*/ 41 h 55"/>
                    <a:gd name="T4" fmla="*/ 0 w 60"/>
                    <a:gd name="T5" fmla="*/ 50 h 55"/>
                    <a:gd name="T6" fmla="*/ 43 w 60"/>
                    <a:gd name="T7" fmla="*/ 42 h 55"/>
                    <a:gd name="T8" fmla="*/ 57 w 60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5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0" name="Freeform 115"/>
                <p:cNvSpPr>
                  <a:spLocks/>
                </p:cNvSpPr>
                <p:nvPr/>
              </p:nvSpPr>
              <p:spPr bwMode="gray">
                <a:xfrm rot="199905">
                  <a:off x="1999698" y="1652780"/>
                  <a:ext cx="119860" cy="98910"/>
                </a:xfrm>
                <a:custGeom>
                  <a:avLst/>
                  <a:gdLst>
                    <a:gd name="T0" fmla="*/ 60 w 63"/>
                    <a:gd name="T1" fmla="*/ 0 h 58"/>
                    <a:gd name="T2" fmla="*/ 43 w 63"/>
                    <a:gd name="T3" fmla="*/ 43 h 58"/>
                    <a:gd name="T4" fmla="*/ 0 w 63"/>
                    <a:gd name="T5" fmla="*/ 53 h 58"/>
                    <a:gd name="T6" fmla="*/ 45 w 63"/>
                    <a:gd name="T7" fmla="*/ 45 h 58"/>
                    <a:gd name="T8" fmla="*/ 60 w 63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8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1" name="Freeform 116"/>
                <p:cNvSpPr>
                  <a:spLocks/>
                </p:cNvSpPr>
                <p:nvPr/>
              </p:nvSpPr>
              <p:spPr bwMode="gray">
                <a:xfrm rot="199905">
                  <a:off x="2030451" y="1686846"/>
                  <a:ext cx="110952" cy="88802"/>
                </a:xfrm>
                <a:custGeom>
                  <a:avLst/>
                  <a:gdLst>
                    <a:gd name="T0" fmla="*/ 55 w 58"/>
                    <a:gd name="T1" fmla="*/ 0 h 52"/>
                    <a:gd name="T2" fmla="*/ 40 w 58"/>
                    <a:gd name="T3" fmla="*/ 39 h 52"/>
                    <a:gd name="T4" fmla="*/ 0 w 58"/>
                    <a:gd name="T5" fmla="*/ 48 h 52"/>
                    <a:gd name="T6" fmla="*/ 41 w 58"/>
                    <a:gd name="T7" fmla="*/ 40 h 52"/>
                    <a:gd name="T8" fmla="*/ 55 w 58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2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2" name="Freeform 117"/>
                <p:cNvSpPr>
                  <a:spLocks/>
                </p:cNvSpPr>
                <p:nvPr/>
              </p:nvSpPr>
              <p:spPr bwMode="gray">
                <a:xfrm rot="199905">
                  <a:off x="2073581" y="1732965"/>
                  <a:ext cx="93944" cy="75085"/>
                </a:xfrm>
                <a:custGeom>
                  <a:avLst/>
                  <a:gdLst>
                    <a:gd name="T0" fmla="*/ 47 w 49"/>
                    <a:gd name="T1" fmla="*/ 0 h 44"/>
                    <a:gd name="T2" fmla="*/ 34 w 49"/>
                    <a:gd name="T3" fmla="*/ 33 h 44"/>
                    <a:gd name="T4" fmla="*/ 0 w 49"/>
                    <a:gd name="T5" fmla="*/ 40 h 44"/>
                    <a:gd name="T6" fmla="*/ 35 w 49"/>
                    <a:gd name="T7" fmla="*/ 34 h 44"/>
                    <a:gd name="T8" fmla="*/ 47 w 49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44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3" name="Freeform 118"/>
                <p:cNvSpPr>
                  <a:spLocks/>
                </p:cNvSpPr>
                <p:nvPr/>
              </p:nvSpPr>
              <p:spPr bwMode="gray">
                <a:xfrm rot="199905">
                  <a:off x="2061250" y="1719328"/>
                  <a:ext cx="97184" cy="80139"/>
                </a:xfrm>
                <a:custGeom>
                  <a:avLst/>
                  <a:gdLst>
                    <a:gd name="T0" fmla="*/ 49 w 51"/>
                    <a:gd name="T1" fmla="*/ 0 h 47"/>
                    <a:gd name="T2" fmla="*/ 35 w 51"/>
                    <a:gd name="T3" fmla="*/ 35 h 47"/>
                    <a:gd name="T4" fmla="*/ 0 w 51"/>
                    <a:gd name="T5" fmla="*/ 42 h 47"/>
                    <a:gd name="T6" fmla="*/ 37 w 51"/>
                    <a:gd name="T7" fmla="*/ 36 h 47"/>
                    <a:gd name="T8" fmla="*/ 49 w 5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7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4" name="Freeform 119"/>
                <p:cNvSpPr>
                  <a:spLocks/>
                </p:cNvSpPr>
                <p:nvPr/>
              </p:nvSpPr>
              <p:spPr bwMode="gray">
                <a:xfrm rot="199905">
                  <a:off x="2086657" y="1745901"/>
                  <a:ext cx="89895" cy="73641"/>
                </a:xfrm>
                <a:custGeom>
                  <a:avLst/>
                  <a:gdLst>
                    <a:gd name="T0" fmla="*/ 45 w 47"/>
                    <a:gd name="T1" fmla="*/ 0 h 43"/>
                    <a:gd name="T2" fmla="*/ 33 w 47"/>
                    <a:gd name="T3" fmla="*/ 32 h 43"/>
                    <a:gd name="T4" fmla="*/ 0 w 47"/>
                    <a:gd name="T5" fmla="*/ 39 h 43"/>
                    <a:gd name="T6" fmla="*/ 34 w 47"/>
                    <a:gd name="T7" fmla="*/ 33 h 43"/>
                    <a:gd name="T8" fmla="*/ 45 w 47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3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12" name="Text Box 126"/>
            <p:cNvSpPr txBox="1">
              <a:spLocks noChangeArrowheads="1"/>
            </p:cNvSpPr>
            <p:nvPr/>
          </p:nvSpPr>
          <p:spPr bwMode="auto">
            <a:xfrm>
              <a:off x="555651" y="464323"/>
              <a:ext cx="7553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 noProof="1">
                  <a:solidFill>
                    <a:schemeClr val="bg1"/>
                  </a:solidFill>
                </a:rPr>
                <a:t>2005</a:t>
              </a:r>
            </a:p>
          </p:txBody>
        </p:sp>
      </p:grpSp>
      <p:sp>
        <p:nvSpPr>
          <p:cNvPr id="413" name="Text Box 67"/>
          <p:cNvSpPr txBox="1">
            <a:spLocks noChangeArrowheads="1"/>
          </p:cNvSpPr>
          <p:nvPr/>
        </p:nvSpPr>
        <p:spPr bwMode="gray">
          <a:xfrm>
            <a:off x="1855778" y="2958968"/>
            <a:ext cx="431897" cy="2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GB" altLang="en-US" noProof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4" name="Text Box 67"/>
          <p:cNvSpPr txBox="1">
            <a:spLocks noChangeArrowheads="1"/>
          </p:cNvSpPr>
          <p:nvPr/>
        </p:nvSpPr>
        <p:spPr bwMode="gray">
          <a:xfrm>
            <a:off x="1855778" y="3427937"/>
            <a:ext cx="431897" cy="19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GB" altLang="en-US" noProof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5" name="Text Box 67"/>
          <p:cNvSpPr txBox="1">
            <a:spLocks noChangeArrowheads="1"/>
          </p:cNvSpPr>
          <p:nvPr/>
        </p:nvSpPr>
        <p:spPr bwMode="gray">
          <a:xfrm>
            <a:off x="1855778" y="2712255"/>
            <a:ext cx="431897" cy="2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GB" altLang="en-US" noProof="1"/>
              <a:t>3</a:t>
            </a:r>
          </a:p>
        </p:txBody>
      </p:sp>
      <p:grpSp>
        <p:nvGrpSpPr>
          <p:cNvPr id="494" name="Group 493"/>
          <p:cNvGrpSpPr/>
          <p:nvPr/>
        </p:nvGrpSpPr>
        <p:grpSpPr>
          <a:xfrm>
            <a:off x="648075" y="3869530"/>
            <a:ext cx="1495283" cy="1455442"/>
            <a:chOff x="759783" y="3475511"/>
            <a:chExt cx="1785003" cy="1768538"/>
          </a:xfrm>
        </p:grpSpPr>
        <p:grpSp>
          <p:nvGrpSpPr>
            <p:cNvPr id="493" name="Group 492"/>
            <p:cNvGrpSpPr/>
            <p:nvPr/>
          </p:nvGrpSpPr>
          <p:grpSpPr>
            <a:xfrm>
              <a:off x="1026969" y="3475511"/>
              <a:ext cx="1517817" cy="1768538"/>
              <a:chOff x="1026969" y="3475511"/>
              <a:chExt cx="1517817" cy="1768538"/>
            </a:xfrm>
          </p:grpSpPr>
          <p:grpSp>
            <p:nvGrpSpPr>
              <p:cNvPr id="490" name="Group 489"/>
              <p:cNvGrpSpPr/>
              <p:nvPr/>
            </p:nvGrpSpPr>
            <p:grpSpPr>
              <a:xfrm>
                <a:off x="1026969" y="3636014"/>
                <a:ext cx="1517817" cy="1608035"/>
                <a:chOff x="1026969" y="3636014"/>
                <a:chExt cx="1517817" cy="1608035"/>
              </a:xfrm>
            </p:grpSpPr>
            <p:sp>
              <p:nvSpPr>
                <p:cNvPr id="429" name="Freeform 88"/>
                <p:cNvSpPr>
                  <a:spLocks/>
                </p:cNvSpPr>
                <p:nvPr/>
              </p:nvSpPr>
              <p:spPr bwMode="gray">
                <a:xfrm rot="15401446">
                  <a:off x="1704260" y="3589990"/>
                  <a:ext cx="794501" cy="886550"/>
                </a:xfrm>
                <a:custGeom>
                  <a:avLst/>
                  <a:gdLst>
                    <a:gd name="T0" fmla="*/ 306 w 365"/>
                    <a:gd name="T1" fmla="*/ 321 h 456"/>
                    <a:gd name="T2" fmla="*/ 210 w 365"/>
                    <a:gd name="T3" fmla="*/ 212 h 456"/>
                    <a:gd name="T4" fmla="*/ 23 w 365"/>
                    <a:gd name="T5" fmla="*/ 42 h 456"/>
                    <a:gd name="T6" fmla="*/ 23 w 365"/>
                    <a:gd name="T7" fmla="*/ 86 h 456"/>
                    <a:gd name="T8" fmla="*/ 145 w 365"/>
                    <a:gd name="T9" fmla="*/ 276 h 456"/>
                    <a:gd name="T10" fmla="*/ 238 w 365"/>
                    <a:gd name="T11" fmla="*/ 382 h 456"/>
                    <a:gd name="T12" fmla="*/ 326 w 365"/>
                    <a:gd name="T13" fmla="*/ 451 h 456"/>
                    <a:gd name="T14" fmla="*/ 365 w 365"/>
                    <a:gd name="T15" fmla="*/ 412 h 456"/>
                    <a:gd name="T16" fmla="*/ 306 w 365"/>
                    <a:gd name="T17" fmla="*/ 321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5" h="456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6275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0" name="Freeform 89"/>
                <p:cNvSpPr>
                  <a:spLocks/>
                </p:cNvSpPr>
                <p:nvPr/>
              </p:nvSpPr>
              <p:spPr bwMode="gray">
                <a:xfrm rot="15401446">
                  <a:off x="1438194" y="4327496"/>
                  <a:ext cx="1090030" cy="743075"/>
                </a:xfrm>
                <a:custGeom>
                  <a:avLst/>
                  <a:gdLst>
                    <a:gd name="T0" fmla="*/ 201 w 501"/>
                    <a:gd name="T1" fmla="*/ 0 h 383"/>
                    <a:gd name="T2" fmla="*/ 27 w 501"/>
                    <a:gd name="T3" fmla="*/ 50 h 383"/>
                    <a:gd name="T4" fmla="*/ 431 w 501"/>
                    <a:gd name="T5" fmla="*/ 383 h 383"/>
                    <a:gd name="T6" fmla="*/ 501 w 501"/>
                    <a:gd name="T7" fmla="*/ 317 h 383"/>
                    <a:gd name="T8" fmla="*/ 201 w 501"/>
                    <a:gd name="T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383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/>
                    </a:gs>
                    <a:gs pos="100000">
                      <a:srgbClr val="69A2E1">
                        <a:gamma/>
                        <a:tint val="60784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1" name="Freeform 90"/>
                <p:cNvSpPr>
                  <a:spLocks/>
                </p:cNvSpPr>
                <p:nvPr/>
              </p:nvSpPr>
              <p:spPr bwMode="gray">
                <a:xfrm rot="15401446">
                  <a:off x="1178993" y="3903680"/>
                  <a:ext cx="833049" cy="1137097"/>
                </a:xfrm>
                <a:custGeom>
                  <a:avLst/>
                  <a:gdLst>
                    <a:gd name="T0" fmla="*/ 126 w 383"/>
                    <a:gd name="T1" fmla="*/ 5 h 586"/>
                    <a:gd name="T2" fmla="*/ 0 w 383"/>
                    <a:gd name="T3" fmla="*/ 269 h 586"/>
                    <a:gd name="T4" fmla="*/ 300 w 383"/>
                    <a:gd name="T5" fmla="*/ 586 h 586"/>
                    <a:gd name="T6" fmla="*/ 383 w 383"/>
                    <a:gd name="T7" fmla="*/ 442 h 586"/>
                    <a:gd name="T8" fmla="*/ 126 w 383"/>
                    <a:gd name="T9" fmla="*/ 5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86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>
                        <a:gamma/>
                        <a:tint val="76863"/>
                        <a:invGamma/>
                      </a:srgbClr>
                    </a:gs>
                    <a:gs pos="100000">
                      <a:srgbClr val="69A2E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2" name="Freeform 91"/>
                <p:cNvSpPr>
                  <a:spLocks/>
                </p:cNvSpPr>
                <p:nvPr/>
              </p:nvSpPr>
              <p:spPr bwMode="gray">
                <a:xfrm rot="15401446">
                  <a:off x="1683373" y="4017818"/>
                  <a:ext cx="653161" cy="903682"/>
                </a:xfrm>
                <a:custGeom>
                  <a:avLst/>
                  <a:gdLst>
                    <a:gd name="T0" fmla="*/ 0 w 300"/>
                    <a:gd name="T1" fmla="*/ 0 h 466"/>
                    <a:gd name="T2" fmla="*/ 40 w 300"/>
                    <a:gd name="T3" fmla="*/ 280 h 466"/>
                    <a:gd name="T4" fmla="*/ 269 w 300"/>
                    <a:gd name="T5" fmla="*/ 466 h 466"/>
                    <a:gd name="T6" fmla="*/ 300 w 300"/>
                    <a:gd name="T7" fmla="*/ 317 h 466"/>
                    <a:gd name="T8" fmla="*/ 0 w 300"/>
                    <a:gd name="T9" fmla="*/ 0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466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/>
                    </a:gs>
                    <a:gs pos="100000">
                      <a:srgbClr val="0061B2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3" name="Freeform 92"/>
                <p:cNvSpPr>
                  <a:spLocks/>
                </p:cNvSpPr>
                <p:nvPr/>
              </p:nvSpPr>
              <p:spPr bwMode="gray">
                <a:xfrm rot="15401446">
                  <a:off x="1328260" y="4023610"/>
                  <a:ext cx="944407" cy="687398"/>
                </a:xfrm>
                <a:custGeom>
                  <a:avLst/>
                  <a:gdLst>
                    <a:gd name="T0" fmla="*/ 0 w 435"/>
                    <a:gd name="T1" fmla="*/ 37 h 354"/>
                    <a:gd name="T2" fmla="*/ 279 w 435"/>
                    <a:gd name="T3" fmla="*/ 35 h 354"/>
                    <a:gd name="T4" fmla="*/ 435 w 435"/>
                    <a:gd name="T5" fmla="*/ 300 h 354"/>
                    <a:gd name="T6" fmla="*/ 300 w 435"/>
                    <a:gd name="T7" fmla="*/ 354 h 354"/>
                    <a:gd name="T8" fmla="*/ 0 w 435"/>
                    <a:gd name="T9" fmla="*/ 37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354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91" name="Group 490"/>
              <p:cNvGrpSpPr/>
              <p:nvPr/>
            </p:nvGrpSpPr>
            <p:grpSpPr>
              <a:xfrm>
                <a:off x="2256010" y="3475511"/>
                <a:ext cx="242014" cy="313649"/>
                <a:chOff x="2256010" y="3475511"/>
                <a:chExt cx="242014" cy="313649"/>
              </a:xfrm>
            </p:grpSpPr>
            <p:sp>
              <p:nvSpPr>
                <p:cNvPr id="427" name="Freeform 94"/>
                <p:cNvSpPr>
                  <a:spLocks/>
                </p:cNvSpPr>
                <p:nvPr/>
              </p:nvSpPr>
              <p:spPr bwMode="gray">
                <a:xfrm rot="15401446">
                  <a:off x="2366324" y="3476584"/>
                  <a:ext cx="132774" cy="130627"/>
                </a:xfrm>
                <a:custGeom>
                  <a:avLst/>
                  <a:gdLst>
                    <a:gd name="T0" fmla="*/ 61 w 61"/>
                    <a:gd name="T1" fmla="*/ 68 h 68"/>
                    <a:gd name="T2" fmla="*/ 3 w 61"/>
                    <a:gd name="T3" fmla="*/ 16 h 68"/>
                    <a:gd name="T4" fmla="*/ 0 w 61"/>
                    <a:gd name="T5" fmla="*/ 13 h 68"/>
                    <a:gd name="T6" fmla="*/ 8 w 61"/>
                    <a:gd name="T7" fmla="*/ 0 h 68"/>
                    <a:gd name="T8" fmla="*/ 10 w 61"/>
                    <a:gd name="T9" fmla="*/ 3 h 68"/>
                    <a:gd name="T10" fmla="*/ 61 w 61"/>
                    <a:gd name="T11" fmla="*/ 67 h 68"/>
                    <a:gd name="T12" fmla="*/ 61 w 61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68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8" name="Freeform 95"/>
                <p:cNvSpPr>
                  <a:spLocks/>
                </p:cNvSpPr>
                <p:nvPr/>
              </p:nvSpPr>
              <p:spPr bwMode="gray">
                <a:xfrm rot="15401446">
                  <a:off x="2250652" y="3565376"/>
                  <a:ext cx="229142" cy="218425"/>
                </a:xfrm>
                <a:custGeom>
                  <a:avLst/>
                  <a:gdLst>
                    <a:gd name="T0" fmla="*/ 60 w 106"/>
                    <a:gd name="T1" fmla="*/ 0 h 113"/>
                    <a:gd name="T2" fmla="*/ 41 w 106"/>
                    <a:gd name="T3" fmla="*/ 41 h 113"/>
                    <a:gd name="T4" fmla="*/ 0 w 106"/>
                    <a:gd name="T5" fmla="*/ 56 h 113"/>
                    <a:gd name="T6" fmla="*/ 64 w 106"/>
                    <a:gd name="T7" fmla="*/ 106 h 113"/>
                    <a:gd name="T8" fmla="*/ 103 w 106"/>
                    <a:gd name="T9" fmla="*/ 67 h 113"/>
                    <a:gd name="T10" fmla="*/ 60 w 106"/>
                    <a:gd name="T1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6" h="113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0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92" name="Group 491"/>
              <p:cNvGrpSpPr/>
              <p:nvPr/>
            </p:nvGrpSpPr>
            <p:grpSpPr>
              <a:xfrm>
                <a:off x="2278065" y="3563305"/>
                <a:ext cx="161878" cy="223135"/>
                <a:chOff x="2278065" y="3563305"/>
                <a:chExt cx="161878" cy="223135"/>
              </a:xfrm>
            </p:grpSpPr>
            <p:sp>
              <p:nvSpPr>
                <p:cNvPr id="421" name="Freeform 97"/>
                <p:cNvSpPr>
                  <a:spLocks/>
                </p:cNvSpPr>
                <p:nvPr/>
              </p:nvSpPr>
              <p:spPr bwMode="gray">
                <a:xfrm rot="15401446">
                  <a:off x="2281495" y="3645382"/>
                  <a:ext cx="130326" cy="106405"/>
                </a:xfrm>
                <a:custGeom>
                  <a:avLst/>
                  <a:gdLst>
                    <a:gd name="T0" fmla="*/ 57 w 60"/>
                    <a:gd name="T1" fmla="*/ 0 h 55"/>
                    <a:gd name="T2" fmla="*/ 41 w 60"/>
                    <a:gd name="T3" fmla="*/ 41 h 55"/>
                    <a:gd name="T4" fmla="*/ 0 w 60"/>
                    <a:gd name="T5" fmla="*/ 50 h 55"/>
                    <a:gd name="T6" fmla="*/ 43 w 60"/>
                    <a:gd name="T7" fmla="*/ 42 h 55"/>
                    <a:gd name="T8" fmla="*/ 57 w 60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5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2" name="Freeform 98"/>
                <p:cNvSpPr>
                  <a:spLocks/>
                </p:cNvSpPr>
                <p:nvPr/>
              </p:nvSpPr>
              <p:spPr bwMode="gray">
                <a:xfrm rot="15401446">
                  <a:off x="2266216" y="3662456"/>
                  <a:ext cx="135833" cy="112135"/>
                </a:xfrm>
                <a:custGeom>
                  <a:avLst/>
                  <a:gdLst>
                    <a:gd name="T0" fmla="*/ 60 w 63"/>
                    <a:gd name="T1" fmla="*/ 0 h 58"/>
                    <a:gd name="T2" fmla="*/ 43 w 63"/>
                    <a:gd name="T3" fmla="*/ 43 h 58"/>
                    <a:gd name="T4" fmla="*/ 0 w 63"/>
                    <a:gd name="T5" fmla="*/ 53 h 58"/>
                    <a:gd name="T6" fmla="*/ 45 w 63"/>
                    <a:gd name="T7" fmla="*/ 45 h 58"/>
                    <a:gd name="T8" fmla="*/ 60 w 63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8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3" name="Freeform 99"/>
                <p:cNvSpPr>
                  <a:spLocks/>
                </p:cNvSpPr>
                <p:nvPr/>
              </p:nvSpPr>
              <p:spPr bwMode="gray">
                <a:xfrm rot="15401446">
                  <a:off x="2294242" y="3630212"/>
                  <a:ext cx="125737" cy="100676"/>
                </a:xfrm>
                <a:custGeom>
                  <a:avLst/>
                  <a:gdLst>
                    <a:gd name="T0" fmla="*/ 55 w 58"/>
                    <a:gd name="T1" fmla="*/ 0 h 52"/>
                    <a:gd name="T2" fmla="*/ 40 w 58"/>
                    <a:gd name="T3" fmla="*/ 39 h 52"/>
                    <a:gd name="T4" fmla="*/ 0 w 58"/>
                    <a:gd name="T5" fmla="*/ 48 h 52"/>
                    <a:gd name="T6" fmla="*/ 41 w 58"/>
                    <a:gd name="T7" fmla="*/ 40 h 52"/>
                    <a:gd name="T8" fmla="*/ 55 w 58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2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4" name="Freeform 100"/>
                <p:cNvSpPr>
                  <a:spLocks/>
                </p:cNvSpPr>
                <p:nvPr/>
              </p:nvSpPr>
              <p:spPr bwMode="gray">
                <a:xfrm rot="15401446">
                  <a:off x="2335286" y="3587646"/>
                  <a:ext cx="106464" cy="85124"/>
                </a:xfrm>
                <a:custGeom>
                  <a:avLst/>
                  <a:gdLst>
                    <a:gd name="T0" fmla="*/ 47 w 49"/>
                    <a:gd name="T1" fmla="*/ 0 h 44"/>
                    <a:gd name="T2" fmla="*/ 34 w 49"/>
                    <a:gd name="T3" fmla="*/ 33 h 44"/>
                    <a:gd name="T4" fmla="*/ 0 w 49"/>
                    <a:gd name="T5" fmla="*/ 40 h 44"/>
                    <a:gd name="T6" fmla="*/ 35 w 49"/>
                    <a:gd name="T7" fmla="*/ 34 h 44"/>
                    <a:gd name="T8" fmla="*/ 47 w 49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44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5" name="Freeform 101"/>
                <p:cNvSpPr>
                  <a:spLocks/>
                </p:cNvSpPr>
                <p:nvPr/>
              </p:nvSpPr>
              <p:spPr bwMode="gray">
                <a:xfrm rot="15401446">
                  <a:off x="2324859" y="3600018"/>
                  <a:ext cx="110135" cy="90854"/>
                </a:xfrm>
                <a:custGeom>
                  <a:avLst/>
                  <a:gdLst>
                    <a:gd name="T0" fmla="*/ 49 w 51"/>
                    <a:gd name="T1" fmla="*/ 0 h 47"/>
                    <a:gd name="T2" fmla="*/ 35 w 51"/>
                    <a:gd name="T3" fmla="*/ 35 h 47"/>
                    <a:gd name="T4" fmla="*/ 0 w 51"/>
                    <a:gd name="T5" fmla="*/ 42 h 47"/>
                    <a:gd name="T6" fmla="*/ 37 w 51"/>
                    <a:gd name="T7" fmla="*/ 36 h 47"/>
                    <a:gd name="T8" fmla="*/ 49 w 5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7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6" name="Freeform 102"/>
                <p:cNvSpPr>
                  <a:spLocks/>
                </p:cNvSpPr>
                <p:nvPr/>
              </p:nvSpPr>
              <p:spPr bwMode="gray">
                <a:xfrm rot="15401446">
                  <a:off x="2347262" y="3572499"/>
                  <a:ext cx="101875" cy="83487"/>
                </a:xfrm>
                <a:custGeom>
                  <a:avLst/>
                  <a:gdLst>
                    <a:gd name="T0" fmla="*/ 45 w 47"/>
                    <a:gd name="T1" fmla="*/ 0 h 43"/>
                    <a:gd name="T2" fmla="*/ 33 w 47"/>
                    <a:gd name="T3" fmla="*/ 32 h 43"/>
                    <a:gd name="T4" fmla="*/ 0 w 47"/>
                    <a:gd name="T5" fmla="*/ 39 h 43"/>
                    <a:gd name="T6" fmla="*/ 34 w 47"/>
                    <a:gd name="T7" fmla="*/ 33 h 43"/>
                    <a:gd name="T8" fmla="*/ 45 w 47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3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34" name="Text Box 128"/>
            <p:cNvSpPr txBox="1">
              <a:spLocks noChangeArrowheads="1"/>
            </p:cNvSpPr>
            <p:nvPr/>
          </p:nvSpPr>
          <p:spPr bwMode="auto">
            <a:xfrm>
              <a:off x="759783" y="4690556"/>
              <a:ext cx="7553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 noProof="1"/>
                <a:t>2014</a:t>
              </a:r>
            </a:p>
          </p:txBody>
        </p:sp>
      </p:grpSp>
      <p:grpSp>
        <p:nvGrpSpPr>
          <p:cNvPr id="484" name="Group 483"/>
          <p:cNvGrpSpPr/>
          <p:nvPr/>
        </p:nvGrpSpPr>
        <p:grpSpPr>
          <a:xfrm>
            <a:off x="3545541" y="4855330"/>
            <a:ext cx="1579337" cy="1154176"/>
            <a:chOff x="4675607" y="4298686"/>
            <a:chExt cx="1885343" cy="1402464"/>
          </a:xfrm>
        </p:grpSpPr>
        <p:grpSp>
          <p:nvGrpSpPr>
            <p:cNvPr id="483" name="Group 482"/>
            <p:cNvGrpSpPr/>
            <p:nvPr/>
          </p:nvGrpSpPr>
          <p:grpSpPr>
            <a:xfrm>
              <a:off x="4675607" y="4298686"/>
              <a:ext cx="1885343" cy="1402464"/>
              <a:chOff x="4675607" y="4298686"/>
              <a:chExt cx="1885343" cy="1402464"/>
            </a:xfrm>
          </p:grpSpPr>
          <p:grpSp>
            <p:nvGrpSpPr>
              <p:cNvPr id="480" name="Group 479"/>
              <p:cNvGrpSpPr/>
              <p:nvPr/>
            </p:nvGrpSpPr>
            <p:grpSpPr>
              <a:xfrm>
                <a:off x="4885362" y="4298686"/>
                <a:ext cx="1675588" cy="1402464"/>
                <a:chOff x="4885362" y="4298686"/>
                <a:chExt cx="1675588" cy="1402464"/>
              </a:xfrm>
            </p:grpSpPr>
            <p:sp>
              <p:nvSpPr>
                <p:cNvPr id="447" name="Freeform 71"/>
                <p:cNvSpPr>
                  <a:spLocks/>
                </p:cNvSpPr>
                <p:nvPr/>
              </p:nvSpPr>
              <p:spPr bwMode="gray">
                <a:xfrm rot="7522397">
                  <a:off x="4931387" y="4751135"/>
                  <a:ext cx="794501" cy="886551"/>
                </a:xfrm>
                <a:custGeom>
                  <a:avLst/>
                  <a:gdLst>
                    <a:gd name="T0" fmla="*/ 306 w 365"/>
                    <a:gd name="T1" fmla="*/ 321 h 456"/>
                    <a:gd name="T2" fmla="*/ 210 w 365"/>
                    <a:gd name="T3" fmla="*/ 212 h 456"/>
                    <a:gd name="T4" fmla="*/ 23 w 365"/>
                    <a:gd name="T5" fmla="*/ 42 h 456"/>
                    <a:gd name="T6" fmla="*/ 23 w 365"/>
                    <a:gd name="T7" fmla="*/ 86 h 456"/>
                    <a:gd name="T8" fmla="*/ 145 w 365"/>
                    <a:gd name="T9" fmla="*/ 276 h 456"/>
                    <a:gd name="T10" fmla="*/ 238 w 365"/>
                    <a:gd name="T11" fmla="*/ 382 h 456"/>
                    <a:gd name="T12" fmla="*/ 326 w 365"/>
                    <a:gd name="T13" fmla="*/ 451 h 456"/>
                    <a:gd name="T14" fmla="*/ 365 w 365"/>
                    <a:gd name="T15" fmla="*/ 412 h 456"/>
                    <a:gd name="T16" fmla="*/ 306 w 365"/>
                    <a:gd name="T17" fmla="*/ 321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5" h="456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6275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8" name="Freeform 72"/>
                <p:cNvSpPr>
                  <a:spLocks/>
                </p:cNvSpPr>
                <p:nvPr/>
              </p:nvSpPr>
              <p:spPr bwMode="gray">
                <a:xfrm rot="7522397">
                  <a:off x="5361763" y="4472163"/>
                  <a:ext cx="1090030" cy="743075"/>
                </a:xfrm>
                <a:custGeom>
                  <a:avLst/>
                  <a:gdLst>
                    <a:gd name="T0" fmla="*/ 201 w 501"/>
                    <a:gd name="T1" fmla="*/ 0 h 383"/>
                    <a:gd name="T2" fmla="*/ 27 w 501"/>
                    <a:gd name="T3" fmla="*/ 50 h 383"/>
                    <a:gd name="T4" fmla="*/ 431 w 501"/>
                    <a:gd name="T5" fmla="*/ 383 h 383"/>
                    <a:gd name="T6" fmla="*/ 501 w 501"/>
                    <a:gd name="T7" fmla="*/ 317 h 383"/>
                    <a:gd name="T8" fmla="*/ 201 w 501"/>
                    <a:gd name="T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383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/>
                    </a:gs>
                    <a:gs pos="100000">
                      <a:srgbClr val="69A2E1">
                        <a:gamma/>
                        <a:tint val="60784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9" name="Freeform 73"/>
                <p:cNvSpPr>
                  <a:spLocks/>
                </p:cNvSpPr>
                <p:nvPr/>
              </p:nvSpPr>
              <p:spPr bwMode="gray">
                <a:xfrm rot="7522397">
                  <a:off x="5575876" y="4716077"/>
                  <a:ext cx="833049" cy="1137098"/>
                </a:xfrm>
                <a:custGeom>
                  <a:avLst/>
                  <a:gdLst>
                    <a:gd name="T0" fmla="*/ 126 w 383"/>
                    <a:gd name="T1" fmla="*/ 5 h 586"/>
                    <a:gd name="T2" fmla="*/ 0 w 383"/>
                    <a:gd name="T3" fmla="*/ 269 h 586"/>
                    <a:gd name="T4" fmla="*/ 300 w 383"/>
                    <a:gd name="T5" fmla="*/ 586 h 586"/>
                    <a:gd name="T6" fmla="*/ 383 w 383"/>
                    <a:gd name="T7" fmla="*/ 442 h 586"/>
                    <a:gd name="T8" fmla="*/ 126 w 383"/>
                    <a:gd name="T9" fmla="*/ 5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86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>
                        <a:gamma/>
                        <a:tint val="76863"/>
                        <a:invGamma/>
                      </a:srgbClr>
                    </a:gs>
                    <a:gs pos="100000">
                      <a:srgbClr val="69A2E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0" name="Freeform 74"/>
                <p:cNvSpPr>
                  <a:spLocks/>
                </p:cNvSpPr>
                <p:nvPr/>
              </p:nvSpPr>
              <p:spPr bwMode="gray">
                <a:xfrm rot="7522397">
                  <a:off x="5390266" y="4523213"/>
                  <a:ext cx="653161" cy="903682"/>
                </a:xfrm>
                <a:custGeom>
                  <a:avLst/>
                  <a:gdLst>
                    <a:gd name="T0" fmla="*/ 0 w 300"/>
                    <a:gd name="T1" fmla="*/ 0 h 466"/>
                    <a:gd name="T2" fmla="*/ 40 w 300"/>
                    <a:gd name="T3" fmla="*/ 280 h 466"/>
                    <a:gd name="T4" fmla="*/ 269 w 300"/>
                    <a:gd name="T5" fmla="*/ 466 h 466"/>
                    <a:gd name="T6" fmla="*/ 300 w 300"/>
                    <a:gd name="T7" fmla="*/ 317 h 466"/>
                    <a:gd name="T8" fmla="*/ 0 w 300"/>
                    <a:gd name="T9" fmla="*/ 0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466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/>
                    </a:gs>
                    <a:gs pos="100000">
                      <a:srgbClr val="0061B2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1" name="Freeform 75"/>
                <p:cNvSpPr>
                  <a:spLocks/>
                </p:cNvSpPr>
                <p:nvPr/>
              </p:nvSpPr>
              <p:spPr bwMode="gray">
                <a:xfrm rot="7522397">
                  <a:off x="5306083" y="4856270"/>
                  <a:ext cx="944407" cy="687398"/>
                </a:xfrm>
                <a:custGeom>
                  <a:avLst/>
                  <a:gdLst>
                    <a:gd name="T0" fmla="*/ 0 w 435"/>
                    <a:gd name="T1" fmla="*/ 37 h 354"/>
                    <a:gd name="T2" fmla="*/ 279 w 435"/>
                    <a:gd name="T3" fmla="*/ 35 h 354"/>
                    <a:gd name="T4" fmla="*/ 435 w 435"/>
                    <a:gd name="T5" fmla="*/ 300 h 354"/>
                    <a:gd name="T6" fmla="*/ 300 w 435"/>
                    <a:gd name="T7" fmla="*/ 354 h 354"/>
                    <a:gd name="T8" fmla="*/ 0 w 435"/>
                    <a:gd name="T9" fmla="*/ 37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354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81" name="Group 480"/>
              <p:cNvGrpSpPr/>
              <p:nvPr/>
            </p:nvGrpSpPr>
            <p:grpSpPr>
              <a:xfrm>
                <a:off x="4675607" y="5118584"/>
                <a:ext cx="318743" cy="229142"/>
                <a:chOff x="4675607" y="5118584"/>
                <a:chExt cx="318743" cy="229142"/>
              </a:xfrm>
            </p:grpSpPr>
            <p:sp>
              <p:nvSpPr>
                <p:cNvPr id="445" name="Freeform 77"/>
                <p:cNvSpPr>
                  <a:spLocks/>
                </p:cNvSpPr>
                <p:nvPr/>
              </p:nvSpPr>
              <p:spPr bwMode="gray">
                <a:xfrm rot="7522397">
                  <a:off x="4674534" y="5204760"/>
                  <a:ext cx="132774" cy="130627"/>
                </a:xfrm>
                <a:custGeom>
                  <a:avLst/>
                  <a:gdLst>
                    <a:gd name="T0" fmla="*/ 61 w 61"/>
                    <a:gd name="T1" fmla="*/ 68 h 68"/>
                    <a:gd name="T2" fmla="*/ 3 w 61"/>
                    <a:gd name="T3" fmla="*/ 16 h 68"/>
                    <a:gd name="T4" fmla="*/ 0 w 61"/>
                    <a:gd name="T5" fmla="*/ 13 h 68"/>
                    <a:gd name="T6" fmla="*/ 8 w 61"/>
                    <a:gd name="T7" fmla="*/ 0 h 68"/>
                    <a:gd name="T8" fmla="*/ 10 w 61"/>
                    <a:gd name="T9" fmla="*/ 3 h 68"/>
                    <a:gd name="T10" fmla="*/ 61 w 61"/>
                    <a:gd name="T11" fmla="*/ 67 h 68"/>
                    <a:gd name="T12" fmla="*/ 61 w 61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68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6" name="Freeform 78"/>
                <p:cNvSpPr>
                  <a:spLocks/>
                </p:cNvSpPr>
                <p:nvPr/>
              </p:nvSpPr>
              <p:spPr bwMode="gray">
                <a:xfrm rot="7522397">
                  <a:off x="4770567" y="5123942"/>
                  <a:ext cx="229142" cy="218425"/>
                </a:xfrm>
                <a:custGeom>
                  <a:avLst/>
                  <a:gdLst>
                    <a:gd name="T0" fmla="*/ 60 w 106"/>
                    <a:gd name="T1" fmla="*/ 0 h 113"/>
                    <a:gd name="T2" fmla="*/ 41 w 106"/>
                    <a:gd name="T3" fmla="*/ 41 h 113"/>
                    <a:gd name="T4" fmla="*/ 0 w 106"/>
                    <a:gd name="T5" fmla="*/ 56 h 113"/>
                    <a:gd name="T6" fmla="*/ 64 w 106"/>
                    <a:gd name="T7" fmla="*/ 106 h 113"/>
                    <a:gd name="T8" fmla="*/ 103 w 106"/>
                    <a:gd name="T9" fmla="*/ 67 h 113"/>
                    <a:gd name="T10" fmla="*/ 60 w 106"/>
                    <a:gd name="T1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6" h="113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0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82" name="Group 481"/>
              <p:cNvGrpSpPr/>
              <p:nvPr/>
            </p:nvGrpSpPr>
            <p:grpSpPr>
              <a:xfrm>
                <a:off x="4776300" y="5159582"/>
                <a:ext cx="218431" cy="139585"/>
                <a:chOff x="4776300" y="5159582"/>
                <a:chExt cx="218431" cy="139585"/>
              </a:xfrm>
            </p:grpSpPr>
            <p:sp>
              <p:nvSpPr>
                <p:cNvPr id="439" name="Freeform 80"/>
                <p:cNvSpPr>
                  <a:spLocks/>
                </p:cNvSpPr>
                <p:nvPr/>
              </p:nvSpPr>
              <p:spPr bwMode="gray">
                <a:xfrm rot="7522397">
                  <a:off x="4850255" y="5178053"/>
                  <a:ext cx="130326" cy="106405"/>
                </a:xfrm>
                <a:custGeom>
                  <a:avLst/>
                  <a:gdLst>
                    <a:gd name="T0" fmla="*/ 57 w 60"/>
                    <a:gd name="T1" fmla="*/ 0 h 55"/>
                    <a:gd name="T2" fmla="*/ 41 w 60"/>
                    <a:gd name="T3" fmla="*/ 41 h 55"/>
                    <a:gd name="T4" fmla="*/ 0 w 60"/>
                    <a:gd name="T5" fmla="*/ 50 h 55"/>
                    <a:gd name="T6" fmla="*/ 43 w 60"/>
                    <a:gd name="T7" fmla="*/ 42 h 55"/>
                    <a:gd name="T8" fmla="*/ 57 w 60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5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0" name="Freeform 81"/>
                <p:cNvSpPr>
                  <a:spLocks/>
                </p:cNvSpPr>
                <p:nvPr/>
              </p:nvSpPr>
              <p:spPr bwMode="gray">
                <a:xfrm rot="7522397">
                  <a:off x="4870747" y="5171431"/>
                  <a:ext cx="135833" cy="112135"/>
                </a:xfrm>
                <a:custGeom>
                  <a:avLst/>
                  <a:gdLst>
                    <a:gd name="T0" fmla="*/ 60 w 63"/>
                    <a:gd name="T1" fmla="*/ 0 h 58"/>
                    <a:gd name="T2" fmla="*/ 43 w 63"/>
                    <a:gd name="T3" fmla="*/ 43 h 58"/>
                    <a:gd name="T4" fmla="*/ 0 w 63"/>
                    <a:gd name="T5" fmla="*/ 53 h 58"/>
                    <a:gd name="T6" fmla="*/ 45 w 63"/>
                    <a:gd name="T7" fmla="*/ 45 h 58"/>
                    <a:gd name="T8" fmla="*/ 60 w 63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8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1" name="Freeform 82"/>
                <p:cNvSpPr>
                  <a:spLocks/>
                </p:cNvSpPr>
                <p:nvPr/>
              </p:nvSpPr>
              <p:spPr bwMode="gray">
                <a:xfrm rot="7522397">
                  <a:off x="4832103" y="5184973"/>
                  <a:ext cx="125737" cy="100676"/>
                </a:xfrm>
                <a:custGeom>
                  <a:avLst/>
                  <a:gdLst>
                    <a:gd name="T0" fmla="*/ 55 w 58"/>
                    <a:gd name="T1" fmla="*/ 0 h 52"/>
                    <a:gd name="T2" fmla="*/ 40 w 58"/>
                    <a:gd name="T3" fmla="*/ 39 h 52"/>
                    <a:gd name="T4" fmla="*/ 0 w 58"/>
                    <a:gd name="T5" fmla="*/ 48 h 52"/>
                    <a:gd name="T6" fmla="*/ 41 w 58"/>
                    <a:gd name="T7" fmla="*/ 40 h 52"/>
                    <a:gd name="T8" fmla="*/ 55 w 58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2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2" name="Freeform 83"/>
                <p:cNvSpPr>
                  <a:spLocks/>
                </p:cNvSpPr>
                <p:nvPr/>
              </p:nvSpPr>
              <p:spPr bwMode="gray">
                <a:xfrm rot="7522397">
                  <a:off x="4783194" y="5202397"/>
                  <a:ext cx="106464" cy="85124"/>
                </a:xfrm>
                <a:custGeom>
                  <a:avLst/>
                  <a:gdLst>
                    <a:gd name="T0" fmla="*/ 47 w 49"/>
                    <a:gd name="T1" fmla="*/ 0 h 44"/>
                    <a:gd name="T2" fmla="*/ 34 w 49"/>
                    <a:gd name="T3" fmla="*/ 33 h 44"/>
                    <a:gd name="T4" fmla="*/ 0 w 49"/>
                    <a:gd name="T5" fmla="*/ 40 h 44"/>
                    <a:gd name="T6" fmla="*/ 35 w 49"/>
                    <a:gd name="T7" fmla="*/ 34 h 44"/>
                    <a:gd name="T8" fmla="*/ 47 w 49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44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3" name="Freeform 84"/>
                <p:cNvSpPr>
                  <a:spLocks/>
                </p:cNvSpPr>
                <p:nvPr/>
              </p:nvSpPr>
              <p:spPr bwMode="gray">
                <a:xfrm rot="7522397">
                  <a:off x="4798474" y="5195926"/>
                  <a:ext cx="110135" cy="90854"/>
                </a:xfrm>
                <a:custGeom>
                  <a:avLst/>
                  <a:gdLst>
                    <a:gd name="T0" fmla="*/ 49 w 51"/>
                    <a:gd name="T1" fmla="*/ 0 h 47"/>
                    <a:gd name="T2" fmla="*/ 35 w 51"/>
                    <a:gd name="T3" fmla="*/ 35 h 47"/>
                    <a:gd name="T4" fmla="*/ 0 w 51"/>
                    <a:gd name="T5" fmla="*/ 42 h 47"/>
                    <a:gd name="T6" fmla="*/ 37 w 51"/>
                    <a:gd name="T7" fmla="*/ 36 h 47"/>
                    <a:gd name="T8" fmla="*/ 49 w 5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7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4" name="Freeform 85"/>
                <p:cNvSpPr>
                  <a:spLocks/>
                </p:cNvSpPr>
                <p:nvPr/>
              </p:nvSpPr>
              <p:spPr bwMode="gray">
                <a:xfrm rot="7522397">
                  <a:off x="4767106" y="5206486"/>
                  <a:ext cx="101875" cy="83487"/>
                </a:xfrm>
                <a:custGeom>
                  <a:avLst/>
                  <a:gdLst>
                    <a:gd name="T0" fmla="*/ 45 w 47"/>
                    <a:gd name="T1" fmla="*/ 0 h 43"/>
                    <a:gd name="T2" fmla="*/ 33 w 47"/>
                    <a:gd name="T3" fmla="*/ 32 h 43"/>
                    <a:gd name="T4" fmla="*/ 0 w 47"/>
                    <a:gd name="T5" fmla="*/ 39 h 43"/>
                    <a:gd name="T6" fmla="*/ 34 w 47"/>
                    <a:gd name="T7" fmla="*/ 33 h 43"/>
                    <a:gd name="T8" fmla="*/ 45 w 47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3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52" name="Text Box 128"/>
            <p:cNvSpPr txBox="1">
              <a:spLocks noChangeArrowheads="1"/>
            </p:cNvSpPr>
            <p:nvPr/>
          </p:nvSpPr>
          <p:spPr bwMode="auto">
            <a:xfrm>
              <a:off x="5697378" y="4505842"/>
              <a:ext cx="7553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 noProof="1"/>
                <a:t>2018</a:t>
              </a:r>
            </a:p>
          </p:txBody>
        </p:sp>
      </p:grpSp>
      <p:grpSp>
        <p:nvGrpSpPr>
          <p:cNvPr id="489" name="Group 488"/>
          <p:cNvGrpSpPr/>
          <p:nvPr/>
        </p:nvGrpSpPr>
        <p:grpSpPr>
          <a:xfrm>
            <a:off x="2218490" y="4855330"/>
            <a:ext cx="1592682" cy="1154176"/>
            <a:chOff x="3091432" y="4298686"/>
            <a:chExt cx="1901274" cy="1402464"/>
          </a:xfrm>
        </p:grpSpPr>
        <p:grpSp>
          <p:nvGrpSpPr>
            <p:cNvPr id="488" name="Group 487"/>
            <p:cNvGrpSpPr/>
            <p:nvPr/>
          </p:nvGrpSpPr>
          <p:grpSpPr>
            <a:xfrm>
              <a:off x="3091432" y="4298686"/>
              <a:ext cx="1885343" cy="1402464"/>
              <a:chOff x="3091432" y="4298686"/>
              <a:chExt cx="1885343" cy="1402464"/>
            </a:xfrm>
          </p:grpSpPr>
          <p:grpSp>
            <p:nvGrpSpPr>
              <p:cNvPr id="485" name="Group 484"/>
              <p:cNvGrpSpPr/>
              <p:nvPr/>
            </p:nvGrpSpPr>
            <p:grpSpPr>
              <a:xfrm>
                <a:off x="3301187" y="4298686"/>
                <a:ext cx="1675588" cy="1402464"/>
                <a:chOff x="3301187" y="4298686"/>
                <a:chExt cx="1675588" cy="1402464"/>
              </a:xfrm>
            </p:grpSpPr>
            <p:sp>
              <p:nvSpPr>
                <p:cNvPr id="465" name="Freeform 71"/>
                <p:cNvSpPr>
                  <a:spLocks/>
                </p:cNvSpPr>
                <p:nvPr/>
              </p:nvSpPr>
              <p:spPr bwMode="gray">
                <a:xfrm rot="7522397">
                  <a:off x="3347212" y="4751135"/>
                  <a:ext cx="794501" cy="886551"/>
                </a:xfrm>
                <a:custGeom>
                  <a:avLst/>
                  <a:gdLst>
                    <a:gd name="T0" fmla="*/ 306 w 365"/>
                    <a:gd name="T1" fmla="*/ 321 h 456"/>
                    <a:gd name="T2" fmla="*/ 210 w 365"/>
                    <a:gd name="T3" fmla="*/ 212 h 456"/>
                    <a:gd name="T4" fmla="*/ 23 w 365"/>
                    <a:gd name="T5" fmla="*/ 42 h 456"/>
                    <a:gd name="T6" fmla="*/ 23 w 365"/>
                    <a:gd name="T7" fmla="*/ 86 h 456"/>
                    <a:gd name="T8" fmla="*/ 145 w 365"/>
                    <a:gd name="T9" fmla="*/ 276 h 456"/>
                    <a:gd name="T10" fmla="*/ 238 w 365"/>
                    <a:gd name="T11" fmla="*/ 382 h 456"/>
                    <a:gd name="T12" fmla="*/ 326 w 365"/>
                    <a:gd name="T13" fmla="*/ 451 h 456"/>
                    <a:gd name="T14" fmla="*/ 365 w 365"/>
                    <a:gd name="T15" fmla="*/ 412 h 456"/>
                    <a:gd name="T16" fmla="*/ 306 w 365"/>
                    <a:gd name="T17" fmla="*/ 321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5" h="456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6275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6" name="Freeform 72"/>
                <p:cNvSpPr>
                  <a:spLocks/>
                </p:cNvSpPr>
                <p:nvPr/>
              </p:nvSpPr>
              <p:spPr bwMode="gray">
                <a:xfrm rot="7522397">
                  <a:off x="3777588" y="4472163"/>
                  <a:ext cx="1090030" cy="743075"/>
                </a:xfrm>
                <a:custGeom>
                  <a:avLst/>
                  <a:gdLst>
                    <a:gd name="T0" fmla="*/ 201 w 501"/>
                    <a:gd name="T1" fmla="*/ 0 h 383"/>
                    <a:gd name="T2" fmla="*/ 27 w 501"/>
                    <a:gd name="T3" fmla="*/ 50 h 383"/>
                    <a:gd name="T4" fmla="*/ 431 w 501"/>
                    <a:gd name="T5" fmla="*/ 383 h 383"/>
                    <a:gd name="T6" fmla="*/ 501 w 501"/>
                    <a:gd name="T7" fmla="*/ 317 h 383"/>
                    <a:gd name="T8" fmla="*/ 201 w 501"/>
                    <a:gd name="T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383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/>
                    </a:gs>
                    <a:gs pos="100000">
                      <a:srgbClr val="69A2E1">
                        <a:gamma/>
                        <a:tint val="60784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7" name="Freeform 73"/>
                <p:cNvSpPr>
                  <a:spLocks/>
                </p:cNvSpPr>
                <p:nvPr/>
              </p:nvSpPr>
              <p:spPr bwMode="gray">
                <a:xfrm rot="7522397">
                  <a:off x="3991701" y="4716077"/>
                  <a:ext cx="833049" cy="1137098"/>
                </a:xfrm>
                <a:custGeom>
                  <a:avLst/>
                  <a:gdLst>
                    <a:gd name="T0" fmla="*/ 126 w 383"/>
                    <a:gd name="T1" fmla="*/ 5 h 586"/>
                    <a:gd name="T2" fmla="*/ 0 w 383"/>
                    <a:gd name="T3" fmla="*/ 269 h 586"/>
                    <a:gd name="T4" fmla="*/ 300 w 383"/>
                    <a:gd name="T5" fmla="*/ 586 h 586"/>
                    <a:gd name="T6" fmla="*/ 383 w 383"/>
                    <a:gd name="T7" fmla="*/ 442 h 586"/>
                    <a:gd name="T8" fmla="*/ 126 w 383"/>
                    <a:gd name="T9" fmla="*/ 5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86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>
                        <a:gamma/>
                        <a:tint val="76863"/>
                        <a:invGamma/>
                      </a:srgbClr>
                    </a:gs>
                    <a:gs pos="100000">
                      <a:srgbClr val="69A2E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8" name="Freeform 74"/>
                <p:cNvSpPr>
                  <a:spLocks/>
                </p:cNvSpPr>
                <p:nvPr/>
              </p:nvSpPr>
              <p:spPr bwMode="gray">
                <a:xfrm rot="7522397">
                  <a:off x="3806091" y="4523213"/>
                  <a:ext cx="653161" cy="903682"/>
                </a:xfrm>
                <a:custGeom>
                  <a:avLst/>
                  <a:gdLst>
                    <a:gd name="T0" fmla="*/ 0 w 300"/>
                    <a:gd name="T1" fmla="*/ 0 h 466"/>
                    <a:gd name="T2" fmla="*/ 40 w 300"/>
                    <a:gd name="T3" fmla="*/ 280 h 466"/>
                    <a:gd name="T4" fmla="*/ 269 w 300"/>
                    <a:gd name="T5" fmla="*/ 466 h 466"/>
                    <a:gd name="T6" fmla="*/ 300 w 300"/>
                    <a:gd name="T7" fmla="*/ 317 h 466"/>
                    <a:gd name="T8" fmla="*/ 0 w 300"/>
                    <a:gd name="T9" fmla="*/ 0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466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/>
                    </a:gs>
                    <a:gs pos="100000">
                      <a:srgbClr val="0061B2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9" name="Freeform 75"/>
                <p:cNvSpPr>
                  <a:spLocks/>
                </p:cNvSpPr>
                <p:nvPr/>
              </p:nvSpPr>
              <p:spPr bwMode="gray">
                <a:xfrm rot="7522397">
                  <a:off x="3721908" y="4856270"/>
                  <a:ext cx="944407" cy="687398"/>
                </a:xfrm>
                <a:custGeom>
                  <a:avLst/>
                  <a:gdLst>
                    <a:gd name="T0" fmla="*/ 0 w 435"/>
                    <a:gd name="T1" fmla="*/ 37 h 354"/>
                    <a:gd name="T2" fmla="*/ 279 w 435"/>
                    <a:gd name="T3" fmla="*/ 35 h 354"/>
                    <a:gd name="T4" fmla="*/ 435 w 435"/>
                    <a:gd name="T5" fmla="*/ 300 h 354"/>
                    <a:gd name="T6" fmla="*/ 300 w 435"/>
                    <a:gd name="T7" fmla="*/ 354 h 354"/>
                    <a:gd name="T8" fmla="*/ 0 w 435"/>
                    <a:gd name="T9" fmla="*/ 37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354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86" name="Group 485"/>
              <p:cNvGrpSpPr/>
              <p:nvPr/>
            </p:nvGrpSpPr>
            <p:grpSpPr>
              <a:xfrm>
                <a:off x="3091432" y="5118584"/>
                <a:ext cx="318743" cy="229142"/>
                <a:chOff x="3091432" y="5118584"/>
                <a:chExt cx="318743" cy="229142"/>
              </a:xfrm>
            </p:grpSpPr>
            <p:sp>
              <p:nvSpPr>
                <p:cNvPr id="463" name="Freeform 77"/>
                <p:cNvSpPr>
                  <a:spLocks/>
                </p:cNvSpPr>
                <p:nvPr/>
              </p:nvSpPr>
              <p:spPr bwMode="gray">
                <a:xfrm rot="7522397">
                  <a:off x="3090359" y="5204760"/>
                  <a:ext cx="132774" cy="130627"/>
                </a:xfrm>
                <a:custGeom>
                  <a:avLst/>
                  <a:gdLst>
                    <a:gd name="T0" fmla="*/ 61 w 61"/>
                    <a:gd name="T1" fmla="*/ 68 h 68"/>
                    <a:gd name="T2" fmla="*/ 3 w 61"/>
                    <a:gd name="T3" fmla="*/ 16 h 68"/>
                    <a:gd name="T4" fmla="*/ 0 w 61"/>
                    <a:gd name="T5" fmla="*/ 13 h 68"/>
                    <a:gd name="T6" fmla="*/ 8 w 61"/>
                    <a:gd name="T7" fmla="*/ 0 h 68"/>
                    <a:gd name="T8" fmla="*/ 10 w 61"/>
                    <a:gd name="T9" fmla="*/ 3 h 68"/>
                    <a:gd name="T10" fmla="*/ 61 w 61"/>
                    <a:gd name="T11" fmla="*/ 67 h 68"/>
                    <a:gd name="T12" fmla="*/ 61 w 61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68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4" name="Freeform 78"/>
                <p:cNvSpPr>
                  <a:spLocks/>
                </p:cNvSpPr>
                <p:nvPr/>
              </p:nvSpPr>
              <p:spPr bwMode="gray">
                <a:xfrm rot="7522397">
                  <a:off x="3186392" y="5123942"/>
                  <a:ext cx="229142" cy="218425"/>
                </a:xfrm>
                <a:custGeom>
                  <a:avLst/>
                  <a:gdLst>
                    <a:gd name="T0" fmla="*/ 60 w 106"/>
                    <a:gd name="T1" fmla="*/ 0 h 113"/>
                    <a:gd name="T2" fmla="*/ 41 w 106"/>
                    <a:gd name="T3" fmla="*/ 41 h 113"/>
                    <a:gd name="T4" fmla="*/ 0 w 106"/>
                    <a:gd name="T5" fmla="*/ 56 h 113"/>
                    <a:gd name="T6" fmla="*/ 64 w 106"/>
                    <a:gd name="T7" fmla="*/ 106 h 113"/>
                    <a:gd name="T8" fmla="*/ 103 w 106"/>
                    <a:gd name="T9" fmla="*/ 67 h 113"/>
                    <a:gd name="T10" fmla="*/ 60 w 106"/>
                    <a:gd name="T1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6" h="113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0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87" name="Group 486"/>
              <p:cNvGrpSpPr/>
              <p:nvPr/>
            </p:nvGrpSpPr>
            <p:grpSpPr>
              <a:xfrm>
                <a:off x="3192125" y="5159582"/>
                <a:ext cx="218431" cy="139585"/>
                <a:chOff x="3192125" y="5159582"/>
                <a:chExt cx="218431" cy="139585"/>
              </a:xfrm>
            </p:grpSpPr>
            <p:sp>
              <p:nvSpPr>
                <p:cNvPr id="457" name="Freeform 80"/>
                <p:cNvSpPr>
                  <a:spLocks/>
                </p:cNvSpPr>
                <p:nvPr/>
              </p:nvSpPr>
              <p:spPr bwMode="gray">
                <a:xfrm rot="7522397">
                  <a:off x="3266080" y="5178053"/>
                  <a:ext cx="130326" cy="106405"/>
                </a:xfrm>
                <a:custGeom>
                  <a:avLst/>
                  <a:gdLst>
                    <a:gd name="T0" fmla="*/ 57 w 60"/>
                    <a:gd name="T1" fmla="*/ 0 h 55"/>
                    <a:gd name="T2" fmla="*/ 41 w 60"/>
                    <a:gd name="T3" fmla="*/ 41 h 55"/>
                    <a:gd name="T4" fmla="*/ 0 w 60"/>
                    <a:gd name="T5" fmla="*/ 50 h 55"/>
                    <a:gd name="T6" fmla="*/ 43 w 60"/>
                    <a:gd name="T7" fmla="*/ 42 h 55"/>
                    <a:gd name="T8" fmla="*/ 57 w 60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5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8" name="Freeform 81"/>
                <p:cNvSpPr>
                  <a:spLocks/>
                </p:cNvSpPr>
                <p:nvPr/>
              </p:nvSpPr>
              <p:spPr bwMode="gray">
                <a:xfrm rot="7522397">
                  <a:off x="3286572" y="5171431"/>
                  <a:ext cx="135833" cy="112135"/>
                </a:xfrm>
                <a:custGeom>
                  <a:avLst/>
                  <a:gdLst>
                    <a:gd name="T0" fmla="*/ 60 w 63"/>
                    <a:gd name="T1" fmla="*/ 0 h 58"/>
                    <a:gd name="T2" fmla="*/ 43 w 63"/>
                    <a:gd name="T3" fmla="*/ 43 h 58"/>
                    <a:gd name="T4" fmla="*/ 0 w 63"/>
                    <a:gd name="T5" fmla="*/ 53 h 58"/>
                    <a:gd name="T6" fmla="*/ 45 w 63"/>
                    <a:gd name="T7" fmla="*/ 45 h 58"/>
                    <a:gd name="T8" fmla="*/ 60 w 63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8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9" name="Freeform 82"/>
                <p:cNvSpPr>
                  <a:spLocks/>
                </p:cNvSpPr>
                <p:nvPr/>
              </p:nvSpPr>
              <p:spPr bwMode="gray">
                <a:xfrm rot="7522397">
                  <a:off x="3247928" y="5184973"/>
                  <a:ext cx="125737" cy="100676"/>
                </a:xfrm>
                <a:custGeom>
                  <a:avLst/>
                  <a:gdLst>
                    <a:gd name="T0" fmla="*/ 55 w 58"/>
                    <a:gd name="T1" fmla="*/ 0 h 52"/>
                    <a:gd name="T2" fmla="*/ 40 w 58"/>
                    <a:gd name="T3" fmla="*/ 39 h 52"/>
                    <a:gd name="T4" fmla="*/ 0 w 58"/>
                    <a:gd name="T5" fmla="*/ 48 h 52"/>
                    <a:gd name="T6" fmla="*/ 41 w 58"/>
                    <a:gd name="T7" fmla="*/ 40 h 52"/>
                    <a:gd name="T8" fmla="*/ 55 w 58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2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0" name="Freeform 83"/>
                <p:cNvSpPr>
                  <a:spLocks/>
                </p:cNvSpPr>
                <p:nvPr/>
              </p:nvSpPr>
              <p:spPr bwMode="gray">
                <a:xfrm rot="7522397">
                  <a:off x="3199019" y="5202397"/>
                  <a:ext cx="106464" cy="85124"/>
                </a:xfrm>
                <a:custGeom>
                  <a:avLst/>
                  <a:gdLst>
                    <a:gd name="T0" fmla="*/ 47 w 49"/>
                    <a:gd name="T1" fmla="*/ 0 h 44"/>
                    <a:gd name="T2" fmla="*/ 34 w 49"/>
                    <a:gd name="T3" fmla="*/ 33 h 44"/>
                    <a:gd name="T4" fmla="*/ 0 w 49"/>
                    <a:gd name="T5" fmla="*/ 40 h 44"/>
                    <a:gd name="T6" fmla="*/ 35 w 49"/>
                    <a:gd name="T7" fmla="*/ 34 h 44"/>
                    <a:gd name="T8" fmla="*/ 47 w 49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44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1" name="Freeform 84"/>
                <p:cNvSpPr>
                  <a:spLocks/>
                </p:cNvSpPr>
                <p:nvPr/>
              </p:nvSpPr>
              <p:spPr bwMode="gray">
                <a:xfrm rot="7522397">
                  <a:off x="3214299" y="5195926"/>
                  <a:ext cx="110135" cy="90854"/>
                </a:xfrm>
                <a:custGeom>
                  <a:avLst/>
                  <a:gdLst>
                    <a:gd name="T0" fmla="*/ 49 w 51"/>
                    <a:gd name="T1" fmla="*/ 0 h 47"/>
                    <a:gd name="T2" fmla="*/ 35 w 51"/>
                    <a:gd name="T3" fmla="*/ 35 h 47"/>
                    <a:gd name="T4" fmla="*/ 0 w 51"/>
                    <a:gd name="T5" fmla="*/ 42 h 47"/>
                    <a:gd name="T6" fmla="*/ 37 w 51"/>
                    <a:gd name="T7" fmla="*/ 36 h 47"/>
                    <a:gd name="T8" fmla="*/ 49 w 5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7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2" name="Freeform 85"/>
                <p:cNvSpPr>
                  <a:spLocks/>
                </p:cNvSpPr>
                <p:nvPr/>
              </p:nvSpPr>
              <p:spPr bwMode="gray">
                <a:xfrm rot="7522397">
                  <a:off x="3182931" y="5206486"/>
                  <a:ext cx="101875" cy="83487"/>
                </a:xfrm>
                <a:custGeom>
                  <a:avLst/>
                  <a:gdLst>
                    <a:gd name="T0" fmla="*/ 45 w 47"/>
                    <a:gd name="T1" fmla="*/ 0 h 43"/>
                    <a:gd name="T2" fmla="*/ 33 w 47"/>
                    <a:gd name="T3" fmla="*/ 32 h 43"/>
                    <a:gd name="T4" fmla="*/ 0 w 47"/>
                    <a:gd name="T5" fmla="*/ 39 h 43"/>
                    <a:gd name="T6" fmla="*/ 34 w 47"/>
                    <a:gd name="T7" fmla="*/ 33 h 43"/>
                    <a:gd name="T8" fmla="*/ 45 w 47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3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70" name="Text Box 128"/>
            <p:cNvSpPr txBox="1">
              <a:spLocks noChangeArrowheads="1"/>
            </p:cNvSpPr>
            <p:nvPr/>
          </p:nvSpPr>
          <p:spPr bwMode="auto">
            <a:xfrm>
              <a:off x="4237370" y="4521891"/>
              <a:ext cx="7553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 noProof="1"/>
                <a:t>2016</a:t>
              </a:r>
            </a:p>
          </p:txBody>
        </p:sp>
      </p:grpSp>
      <p:sp>
        <p:nvSpPr>
          <p:cNvPr id="521" name="Title 2"/>
          <p:cNvSpPr txBox="1">
            <a:spLocks/>
          </p:cNvSpPr>
          <p:nvPr/>
        </p:nvSpPr>
        <p:spPr>
          <a:xfrm>
            <a:off x="609031" y="409945"/>
            <a:ext cx="8283449" cy="4675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400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rPr>
              <a:t>The </a:t>
            </a:r>
            <a:r>
              <a:rPr lang="en-GB" sz="2400" dirty="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rPr>
              <a:t>European </a:t>
            </a:r>
            <a:r>
              <a:rPr lang="en-GB" sz="2400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rPr>
              <a:t>Inventory on validation of non-formal and informal learning</a:t>
            </a:r>
            <a:endParaRPr lang="en-GB" sz="2400" dirty="0">
              <a:solidFill>
                <a:schemeClr val="bg1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15" y="1155801"/>
            <a:ext cx="1950180" cy="2750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91" y="666952"/>
            <a:ext cx="1799771" cy="2537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944" y="2416011"/>
            <a:ext cx="1829870" cy="2588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32001" y="6483600"/>
            <a:ext cx="342846" cy="360000"/>
          </a:xfrm>
        </p:spPr>
        <p:txBody>
          <a:bodyPr/>
          <a:lstStyle/>
          <a:p>
            <a:pPr algn="ctr"/>
            <a:fld id="{9DC1E638-3F78-4E0D-883A-B278700C48C0}" type="slidenum">
              <a:rPr lang="de-DE" b="1" smtClean="0">
                <a:solidFill>
                  <a:schemeClr val="tx1"/>
                </a:solidFill>
              </a:rPr>
              <a:pPr algn="ctr"/>
              <a:t>18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527851" y="6651240"/>
            <a:ext cx="1616149" cy="19236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r>
              <a:rPr lang="en-GB" sz="1400" dirty="0"/>
              <a:t>#</a:t>
            </a:r>
            <a:r>
              <a:rPr lang="en-GB" sz="1400" b="1" dirty="0" err="1"/>
              <a:t>ValidationEurope</a:t>
            </a:r>
            <a:endParaRPr lang="en-GB" sz="14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2942" y="941244"/>
            <a:ext cx="3672408" cy="5075067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Country reports36 reports (covering 33 countries)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4 Thematic studies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A synthesis of main findings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5878" y="3099817"/>
            <a:ext cx="3822178" cy="1671227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404040"/>
                </a:solidFill>
              </a:rPr>
              <a:t>Validation and OER</a:t>
            </a:r>
          </a:p>
          <a:p>
            <a:pPr marL="342900" lvl="0" indent="-3429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404040"/>
                </a:solidFill>
              </a:rPr>
              <a:t>Financing validation</a:t>
            </a:r>
          </a:p>
          <a:p>
            <a:pPr marL="342900" lvl="0" indent="-3429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404040"/>
                </a:solidFill>
              </a:rPr>
              <a:t>Validation in relation to the labor market: The cases of youth and health sector</a:t>
            </a:r>
          </a:p>
          <a:p>
            <a:pPr marL="342900" lvl="0" indent="-3429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404040"/>
                </a:solidFill>
              </a:rPr>
              <a:t>Monitoring validation 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2225273" y="303619"/>
            <a:ext cx="5961797" cy="4675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dirty="0"/>
              <a:t>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+mj-lt"/>
                <a:ea typeface="MS PGothic" pitchFamily="34" charset="-128"/>
                <a:cs typeface="MS PGothic" charset="0"/>
              </a:rPr>
              <a:t>The European Inventory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+mj-lt"/>
                <a:ea typeface="MS PGothic" pitchFamily="34" charset="-128"/>
                <a:cs typeface="MS PGothic" charset="0"/>
              </a:rPr>
              <a:t>(2016)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31" y="1063184"/>
            <a:ext cx="1448492" cy="17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01" y="2888137"/>
            <a:ext cx="2032489" cy="2692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110118" y="5994429"/>
            <a:ext cx="4671119" cy="378115"/>
          </a:xfrm>
          <a:prstGeom prst="rect">
            <a:avLst/>
          </a:prstGeom>
          <a:solidFill>
            <a:schemeClr val="accent1">
              <a:lumMod val="60000"/>
              <a:lumOff val="40000"/>
              <a:alpha val="59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en-GB" b="1" kern="0" dirty="0"/>
              <a:t>www.cedefop.europa.eu/validation/inventory</a:t>
            </a:r>
          </a:p>
        </p:txBody>
      </p:sp>
    </p:spTree>
    <p:extLst>
      <p:ext uri="{BB962C8B-B14F-4D97-AF65-F5344CB8AC3E}">
        <p14:creationId xmlns:p14="http://schemas.microsoft.com/office/powerpoint/2010/main" val="1935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251520" y="260648"/>
            <a:ext cx="8657327" cy="616455"/>
          </a:xfrm>
        </p:spPr>
        <p:txBody>
          <a:bodyPr>
            <a:noAutofit/>
          </a:bodyPr>
          <a:lstStyle/>
          <a:p>
            <a:pPr algn="l"/>
            <a:r>
              <a:rPr lang="en-GB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Validation purpose</a:t>
            </a:r>
            <a:endParaRPr lang="de-DE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917674" cy="55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32001" y="6483600"/>
            <a:ext cx="342846" cy="360000"/>
          </a:xfrm>
        </p:spPr>
        <p:txBody>
          <a:bodyPr/>
          <a:lstStyle/>
          <a:p>
            <a:pPr algn="ctr"/>
            <a:fld id="{9DC1E638-3F78-4E0D-883A-B278700C48C0}" type="slidenum">
              <a:rPr lang="de-DE" b="1" smtClean="0">
                <a:solidFill>
                  <a:schemeClr val="tx1"/>
                </a:solidFill>
              </a:rPr>
              <a:pPr algn="ctr"/>
              <a:t>2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527851" y="6651240"/>
            <a:ext cx="1616149" cy="19236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r>
              <a:rPr lang="en-GB" sz="1400" dirty="0"/>
              <a:t>#</a:t>
            </a:r>
            <a:r>
              <a:rPr lang="en-GB" sz="1400" b="1" dirty="0" err="1"/>
              <a:t>ValidationEurope</a:t>
            </a:r>
            <a:endParaRPr lang="en-GB" sz="1400" b="1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71185" y="332656"/>
            <a:ext cx="8229600" cy="93503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Sources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  <p:grpSp>
        <p:nvGrpSpPr>
          <p:cNvPr id="28" name="Gruppieren 3"/>
          <p:cNvGrpSpPr/>
          <p:nvPr/>
        </p:nvGrpSpPr>
        <p:grpSpPr>
          <a:xfrm>
            <a:off x="4898724" y="1114514"/>
            <a:ext cx="3304218" cy="4690751"/>
            <a:chOff x="3192108" y="1432917"/>
            <a:chExt cx="2724948" cy="4429560"/>
          </a:xfrm>
        </p:grpSpPr>
        <p:pic>
          <p:nvPicPr>
            <p:cNvPr id="29" name="Picture 2" descr="\\NAS\PresentationLoad\07 Produktion\3_CHARTS_UND_DIAGRAMME\1 JOBS ZUM BEARBEITEN\D2622_Creative-Listing-Layouts\material\iStock_000003731479Medium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l="28617" t="1456" r="42890" b="4308"/>
            <a:stretch>
              <a:fillRect/>
            </a:stretch>
          </p:blipFill>
          <p:spPr bwMode="gray">
            <a:xfrm flipV="1">
              <a:off x="3192108" y="1496970"/>
              <a:ext cx="2724948" cy="4365507"/>
            </a:xfrm>
            <a:prstGeom prst="rect">
              <a:avLst/>
            </a:prstGeom>
            <a:noFill/>
            <a:effectLst>
              <a:outerShdw blurRad="50800" dist="12700" dir="5400000" algn="t" rotWithShape="0">
                <a:prstClr val="black">
                  <a:alpha val="37000"/>
                </a:prstClr>
              </a:outerShdw>
            </a:effectLst>
          </p:spPr>
        </p:pic>
        <p:cxnSp>
          <p:nvCxnSpPr>
            <p:cNvPr id="30" name="Gerade Verbindung 24"/>
            <p:cNvCxnSpPr/>
            <p:nvPr/>
          </p:nvCxnSpPr>
          <p:spPr bwMode="gray">
            <a:xfrm>
              <a:off x="3429000" y="2804160"/>
              <a:ext cx="2156460" cy="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6"/>
            <p:cNvSpPr txBox="1"/>
            <p:nvPr/>
          </p:nvSpPr>
          <p:spPr bwMode="gray">
            <a:xfrm>
              <a:off x="4825660" y="1432917"/>
              <a:ext cx="498519" cy="163121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/>
              <a:r>
                <a:rPr lang="en-US" sz="10000" b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2</a:t>
              </a:r>
              <a:endParaRPr lang="en-US" sz="10000" b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2" name="Textfeld 37"/>
            <p:cNvSpPr txBox="1"/>
            <p:nvPr/>
          </p:nvSpPr>
          <p:spPr bwMode="gray">
            <a:xfrm>
              <a:off x="3435828" y="1918589"/>
              <a:ext cx="1389832" cy="65987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6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European Inventory</a:t>
              </a:r>
              <a:endParaRPr lang="en-US" sz="2000" b="1" dirty="0"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861">
            <a:off x="5513728" y="3068960"/>
            <a:ext cx="1671281" cy="236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55576" y="1182344"/>
            <a:ext cx="3934462" cy="4622920"/>
            <a:chOff x="1331640" y="980728"/>
            <a:chExt cx="3358398" cy="4821585"/>
          </a:xfrm>
        </p:grpSpPr>
        <p:grpSp>
          <p:nvGrpSpPr>
            <p:cNvPr id="21" name="Gruppieren 1"/>
            <p:cNvGrpSpPr/>
            <p:nvPr/>
          </p:nvGrpSpPr>
          <p:grpSpPr>
            <a:xfrm>
              <a:off x="1331640" y="980728"/>
              <a:ext cx="3358398" cy="4821585"/>
              <a:chOff x="289014" y="1432917"/>
              <a:chExt cx="2724948" cy="4429560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gray">
              <a:xfrm rot="10800000">
                <a:off x="685007" y="1555750"/>
                <a:ext cx="0" cy="4246563"/>
              </a:xfrm>
              <a:prstGeom prst="line">
                <a:avLst/>
              </a:prstGeom>
              <a:noFill/>
              <a:ln w="12700">
                <a:solidFill>
                  <a:srgbClr val="FFC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" name="Picture 2" descr="\\NAS\PresentationLoad\07 Produktion\3_CHARTS_UND_DIAGRAMME\1 JOBS ZUM BEARBEITEN\D2622_Creative-Listing-Layouts\material\iStock_000003731479Medium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/>
              </a:blip>
              <a:srcRect l="28617" t="1456" r="42890" b="4308"/>
              <a:stretch>
                <a:fillRect/>
              </a:stretch>
            </p:blipFill>
            <p:spPr bwMode="gray">
              <a:xfrm>
                <a:off x="289014" y="1496970"/>
                <a:ext cx="2724948" cy="4365507"/>
              </a:xfrm>
              <a:prstGeom prst="rect">
                <a:avLst/>
              </a:prstGeom>
              <a:noFill/>
              <a:effectLst>
                <a:outerShdw blurRad="50800" dist="12700" dir="5400000" algn="t" rotWithShape="0">
                  <a:prstClr val="black">
                    <a:alpha val="37000"/>
                  </a:prstClr>
                </a:outerShdw>
              </a:effectLst>
            </p:spPr>
          </p:pic>
          <p:cxnSp>
            <p:nvCxnSpPr>
              <p:cNvPr id="24" name="Gerade Verbindung 21"/>
              <p:cNvCxnSpPr/>
              <p:nvPr/>
            </p:nvCxnSpPr>
            <p:spPr bwMode="gray">
              <a:xfrm>
                <a:off x="571500" y="2804160"/>
                <a:ext cx="2156460" cy="0"/>
              </a:xfrm>
              <a:prstGeom prst="line">
                <a:avLst/>
              </a:prstGeom>
              <a:ln w="127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feld 33"/>
              <p:cNvSpPr txBox="1"/>
              <p:nvPr/>
            </p:nvSpPr>
            <p:spPr bwMode="gray">
              <a:xfrm>
                <a:off x="1960540" y="1432917"/>
                <a:ext cx="498519" cy="163121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sz="10000" b="1" smtClean="0">
                    <a:solidFill>
                      <a:schemeClr val="accent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  <a:t>1</a:t>
                </a:r>
                <a:endParaRPr lang="en-US" sz="10000" b="1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26" name="Textfeld 35"/>
              <p:cNvSpPr txBox="1"/>
              <p:nvPr/>
            </p:nvSpPr>
            <p:spPr bwMode="gray">
              <a:xfrm>
                <a:off x="446932" y="1923360"/>
                <a:ext cx="1513608" cy="65033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>
                        <a:lumMod val="6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  <a:t>Validation in enterprises</a:t>
                </a:r>
                <a:endParaRPr lang="en-US" sz="2000" b="1" dirty="0">
                  <a:solidFill>
                    <a:schemeClr val="bg1">
                      <a:lumMod val="6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</p:grpSp>
        <p:pic>
          <p:nvPicPr>
            <p:cNvPr id="1028" name="Picture 4" descr="http://www.cedefop.europa.eu/files/styles/publication_cover/public/images/cover_3065_en_rdax_283x400.jpg?itok=OMudD3uV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15276">
              <a:off x="2522941" y="3070404"/>
              <a:ext cx="1628407" cy="230163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le 2"/>
          <p:cNvSpPr txBox="1">
            <a:spLocks/>
          </p:cNvSpPr>
          <p:nvPr/>
        </p:nvSpPr>
        <p:spPr>
          <a:xfrm>
            <a:off x="395536" y="6021287"/>
            <a:ext cx="8229600" cy="6947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www.cedefop.europa.eu/validation</a:t>
            </a: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8800"/>
            <a:ext cx="8467243" cy="380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381152" y="5101730"/>
            <a:ext cx="7207250" cy="177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F5494"/>
                </a:solidFill>
                <a:latin typeface="Verdana" pitchFamily="34" charset="0"/>
              </a:rPr>
              <a:t>Source: European Inventory 2016</a:t>
            </a:r>
          </a:p>
        </p:txBody>
      </p:sp>
      <p:sp>
        <p:nvSpPr>
          <p:cNvPr id="30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251520" y="260648"/>
            <a:ext cx="8657327" cy="616455"/>
          </a:xfrm>
        </p:spPr>
        <p:txBody>
          <a:bodyPr>
            <a:noAutofit/>
          </a:bodyPr>
          <a:lstStyle/>
          <a:p>
            <a:pPr algn="l"/>
            <a:r>
              <a:rPr lang="en-GB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Validation arrangements</a:t>
            </a:r>
            <a:endParaRPr lang="de-DE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696" y="5588298"/>
            <a:ext cx="5752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Initiatives </a:t>
            </a:r>
            <a:r>
              <a:rPr lang="en-GB" sz="2000" dirty="0"/>
              <a:t>in which private sector institutions play a central role (alone or in collaboration with public sector institutions)</a:t>
            </a:r>
          </a:p>
        </p:txBody>
      </p:sp>
      <p:sp>
        <p:nvSpPr>
          <p:cNvPr id="3" name="Down Arrow 2"/>
          <p:cNvSpPr/>
          <p:nvPr/>
        </p:nvSpPr>
        <p:spPr>
          <a:xfrm>
            <a:off x="4233113" y="4941168"/>
            <a:ext cx="648072" cy="647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28558" y="980728"/>
            <a:ext cx="72008" cy="42988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68144" y="1133128"/>
            <a:ext cx="72008" cy="42988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43808" y="1988840"/>
            <a:ext cx="936104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996208" y="3501008"/>
            <a:ext cx="936104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400092" y="2393268"/>
            <a:ext cx="936104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552492" y="3905436"/>
            <a:ext cx="936104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32001" y="6483600"/>
            <a:ext cx="342846" cy="360000"/>
          </a:xfrm>
        </p:spPr>
        <p:txBody>
          <a:bodyPr/>
          <a:lstStyle/>
          <a:p>
            <a:pPr algn="ctr"/>
            <a:fld id="{9DC1E638-3F78-4E0D-883A-B278700C48C0}" type="slidenum">
              <a:rPr lang="de-DE" b="1" smtClean="0">
                <a:solidFill>
                  <a:schemeClr val="tx1"/>
                </a:solidFill>
              </a:rPr>
              <a:pPr algn="ctr"/>
              <a:t>21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527851" y="6651240"/>
            <a:ext cx="1616149" cy="19236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r>
              <a:rPr lang="en-GB" sz="1400" dirty="0"/>
              <a:t>#</a:t>
            </a:r>
            <a:r>
              <a:rPr lang="en-GB" sz="1400" b="1" dirty="0" err="1"/>
              <a:t>ValidationEurope</a:t>
            </a:r>
            <a:endParaRPr lang="en-GB" sz="1400" b="1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71185" y="332656"/>
            <a:ext cx="8229600" cy="93503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Questions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03077" y="1412776"/>
            <a:ext cx="7632848" cy="38778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Are employers interested in Validation? How do we get them involve?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The 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smtClean="0"/>
              <a:t>of different validation arrangements needs to be improved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Public – private partnership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Within sectors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Similar language and common templates?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Who pays? Is it an issue of cost?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Wages increase after validation?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endParaRPr lang="en-GB" sz="2000" dirty="0" smtClean="0"/>
          </a:p>
          <a:p>
            <a:pPr>
              <a:buFont typeface="Arial" panose="020B0604020202020204" pitchFamily="34" charset="0"/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085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35"/>
            <a:ext cx="9143999" cy="686042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7975" y="321357"/>
            <a:ext cx="8229600" cy="935038"/>
          </a:xfrm>
        </p:spPr>
        <p:txBody>
          <a:bodyPr/>
          <a:lstStyle/>
          <a:p>
            <a:r>
              <a:rPr lang="en-GB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 for your attention!</a:t>
            </a:r>
          </a:p>
        </p:txBody>
      </p:sp>
      <p:sp>
        <p:nvSpPr>
          <p:cNvPr id="13" name="AutoShape 4" descr="Image result for twitter logo transparent wh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907704" y="5531761"/>
            <a:ext cx="5503430" cy="461665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perspectiveBelow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GB" sz="2400" kern="0" dirty="0">
                <a:solidFill>
                  <a:schemeClr val="bg1"/>
                </a:solidFill>
              </a:rPr>
              <a:t>http://www.cedefop.europa.eu/validation</a:t>
            </a:r>
          </a:p>
        </p:txBody>
      </p:sp>
      <p:pic>
        <p:nvPicPr>
          <p:cNvPr id="2050" name="Picture 2" descr="C:\Users\evgar\Pictures\validation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38217"/>
            <a:ext cx="1802441" cy="115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32001" y="6483600"/>
            <a:ext cx="342846" cy="360000"/>
          </a:xfrm>
        </p:spPr>
        <p:txBody>
          <a:bodyPr/>
          <a:lstStyle/>
          <a:p>
            <a:pPr algn="ctr"/>
            <a:fld id="{9DC1E638-3F78-4E0D-883A-B278700C48C0}" type="slidenum">
              <a:rPr lang="de-DE" b="1" smtClean="0">
                <a:solidFill>
                  <a:schemeClr val="tx1"/>
                </a:solidFill>
              </a:rPr>
              <a:pPr algn="ctr"/>
              <a:t>3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527851" y="6651240"/>
            <a:ext cx="1616149" cy="19236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r>
              <a:rPr lang="en-GB" sz="1400" dirty="0"/>
              <a:t>#</a:t>
            </a:r>
            <a:r>
              <a:rPr lang="en-GB" sz="1400" b="1" dirty="0" err="1"/>
              <a:t>ValidationEurope</a:t>
            </a:r>
            <a:endParaRPr lang="en-GB" sz="1400" b="1" dirty="0"/>
          </a:p>
        </p:txBody>
      </p:sp>
      <p:sp>
        <p:nvSpPr>
          <p:cNvPr id="16" name="Espace réservé du numéro de diapositive 6"/>
          <p:cNvSpPr txBox="1">
            <a:spLocks/>
          </p:cNvSpPr>
          <p:nvPr/>
        </p:nvSpPr>
        <p:spPr>
          <a:xfrm>
            <a:off x="32001" y="6483600"/>
            <a:ext cx="34284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C1E638-3F78-4E0D-883A-B278700C48C0}" type="slidenum">
              <a:rPr lang="de-DE" b="1" smtClean="0">
                <a:solidFill>
                  <a:schemeClr val="tx1"/>
                </a:solidFill>
              </a:rPr>
              <a:pPr algn="ctr"/>
              <a:t>3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527851" y="6651240"/>
            <a:ext cx="1616149" cy="19236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r>
              <a:rPr lang="en-GB" sz="1400" dirty="0"/>
              <a:t>#</a:t>
            </a:r>
            <a:r>
              <a:rPr lang="en-GB" sz="1400" b="1" dirty="0" err="1"/>
              <a:t>ValidationEurope</a:t>
            </a:r>
            <a:endParaRPr lang="en-GB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1373" y="2204864"/>
            <a:ext cx="8604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/>
            <a:r>
              <a:rPr lang="en-GB" sz="2400" b="1" i="1" dirty="0">
                <a:solidFill>
                  <a:srgbClr val="000000"/>
                </a:solidFill>
              </a:rPr>
              <a:t>V</a:t>
            </a:r>
            <a:r>
              <a:rPr lang="en-GB" sz="2400" b="1" i="1" dirty="0" smtClean="0">
                <a:solidFill>
                  <a:srgbClr val="000000"/>
                </a:solidFill>
              </a:rPr>
              <a:t>alidation</a:t>
            </a:r>
            <a:r>
              <a:rPr lang="en-GB" sz="1800" i="1" dirty="0" smtClean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means a </a:t>
            </a:r>
            <a:r>
              <a:rPr lang="en-GB" sz="1800" i="1" u="sng" dirty="0">
                <a:solidFill>
                  <a:srgbClr val="000000"/>
                </a:solidFill>
              </a:rPr>
              <a:t>process </a:t>
            </a:r>
            <a:r>
              <a:rPr lang="en-GB" sz="1800" i="1" dirty="0">
                <a:solidFill>
                  <a:srgbClr val="000000"/>
                </a:solidFill>
              </a:rPr>
              <a:t>of confirmation by an authorised body that an individual has acquired learning outcomes measured against a relevant standard</a:t>
            </a:r>
          </a:p>
        </p:txBody>
      </p:sp>
      <p:sp>
        <p:nvSpPr>
          <p:cNvPr id="33" name="Freeform 32"/>
          <p:cNvSpPr/>
          <p:nvPr/>
        </p:nvSpPr>
        <p:spPr>
          <a:xfrm>
            <a:off x="856050" y="3216203"/>
            <a:ext cx="1280357" cy="864822"/>
          </a:xfrm>
          <a:custGeom>
            <a:avLst/>
            <a:gdLst>
              <a:gd name="connsiteX0" fmla="*/ 0 w 1441370"/>
              <a:gd name="connsiteY0" fmla="*/ 86482 h 864822"/>
              <a:gd name="connsiteX1" fmla="*/ 86482 w 1441370"/>
              <a:gd name="connsiteY1" fmla="*/ 0 h 864822"/>
              <a:gd name="connsiteX2" fmla="*/ 1354888 w 1441370"/>
              <a:gd name="connsiteY2" fmla="*/ 0 h 864822"/>
              <a:gd name="connsiteX3" fmla="*/ 1441370 w 1441370"/>
              <a:gd name="connsiteY3" fmla="*/ 86482 h 864822"/>
              <a:gd name="connsiteX4" fmla="*/ 1441370 w 1441370"/>
              <a:gd name="connsiteY4" fmla="*/ 778340 h 864822"/>
              <a:gd name="connsiteX5" fmla="*/ 1354888 w 1441370"/>
              <a:gd name="connsiteY5" fmla="*/ 864822 h 864822"/>
              <a:gd name="connsiteX6" fmla="*/ 86482 w 1441370"/>
              <a:gd name="connsiteY6" fmla="*/ 864822 h 864822"/>
              <a:gd name="connsiteX7" fmla="*/ 0 w 1441370"/>
              <a:gd name="connsiteY7" fmla="*/ 778340 h 864822"/>
              <a:gd name="connsiteX8" fmla="*/ 0 w 1441370"/>
              <a:gd name="connsiteY8" fmla="*/ 86482 h 8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1370" h="864822">
                <a:moveTo>
                  <a:pt x="0" y="86482"/>
                </a:moveTo>
                <a:cubicBezTo>
                  <a:pt x="0" y="38719"/>
                  <a:pt x="38719" y="0"/>
                  <a:pt x="86482" y="0"/>
                </a:cubicBezTo>
                <a:lnTo>
                  <a:pt x="1354888" y="0"/>
                </a:lnTo>
                <a:cubicBezTo>
                  <a:pt x="1402651" y="0"/>
                  <a:pt x="1441370" y="38719"/>
                  <a:pt x="1441370" y="86482"/>
                </a:cubicBezTo>
                <a:lnTo>
                  <a:pt x="1441370" y="778340"/>
                </a:lnTo>
                <a:cubicBezTo>
                  <a:pt x="1441370" y="826103"/>
                  <a:pt x="1402651" y="864822"/>
                  <a:pt x="1354888" y="864822"/>
                </a:cubicBezTo>
                <a:lnTo>
                  <a:pt x="86482" y="864822"/>
                </a:lnTo>
                <a:cubicBezTo>
                  <a:pt x="38719" y="864822"/>
                  <a:pt x="0" y="826103"/>
                  <a:pt x="0" y="778340"/>
                </a:cubicBezTo>
                <a:lnTo>
                  <a:pt x="0" y="864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90" tIns="86290" rIns="86290" bIns="8629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Identification</a:t>
            </a:r>
            <a:endParaRPr lang="en-GB" sz="1600" kern="1200" dirty="0"/>
          </a:p>
        </p:txBody>
      </p:sp>
      <p:sp>
        <p:nvSpPr>
          <p:cNvPr id="34" name="Freeform 33"/>
          <p:cNvSpPr/>
          <p:nvPr/>
        </p:nvSpPr>
        <p:spPr>
          <a:xfrm>
            <a:off x="2441558" y="3469885"/>
            <a:ext cx="271435" cy="357459"/>
          </a:xfrm>
          <a:custGeom>
            <a:avLst/>
            <a:gdLst>
              <a:gd name="connsiteX0" fmla="*/ 0 w 305570"/>
              <a:gd name="connsiteY0" fmla="*/ 71492 h 357459"/>
              <a:gd name="connsiteX1" fmla="*/ 152785 w 305570"/>
              <a:gd name="connsiteY1" fmla="*/ 71492 h 357459"/>
              <a:gd name="connsiteX2" fmla="*/ 152785 w 305570"/>
              <a:gd name="connsiteY2" fmla="*/ 0 h 357459"/>
              <a:gd name="connsiteX3" fmla="*/ 305570 w 305570"/>
              <a:gd name="connsiteY3" fmla="*/ 178730 h 357459"/>
              <a:gd name="connsiteX4" fmla="*/ 152785 w 305570"/>
              <a:gd name="connsiteY4" fmla="*/ 357459 h 357459"/>
              <a:gd name="connsiteX5" fmla="*/ 152785 w 305570"/>
              <a:gd name="connsiteY5" fmla="*/ 285967 h 357459"/>
              <a:gd name="connsiteX6" fmla="*/ 0 w 305570"/>
              <a:gd name="connsiteY6" fmla="*/ 285967 h 357459"/>
              <a:gd name="connsiteX7" fmla="*/ 0 w 305570"/>
              <a:gd name="connsiteY7" fmla="*/ 71492 h 35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570" h="357459">
                <a:moveTo>
                  <a:pt x="0" y="71492"/>
                </a:moveTo>
                <a:lnTo>
                  <a:pt x="152785" y="71492"/>
                </a:lnTo>
                <a:lnTo>
                  <a:pt x="152785" y="0"/>
                </a:lnTo>
                <a:lnTo>
                  <a:pt x="305570" y="178730"/>
                </a:lnTo>
                <a:lnTo>
                  <a:pt x="152785" y="357459"/>
                </a:lnTo>
                <a:lnTo>
                  <a:pt x="152785" y="285967"/>
                </a:lnTo>
                <a:lnTo>
                  <a:pt x="0" y="285967"/>
                </a:lnTo>
                <a:lnTo>
                  <a:pt x="0" y="7149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1492" rIns="91671" bIns="714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/>
          </a:p>
        </p:txBody>
      </p:sp>
      <p:sp>
        <p:nvSpPr>
          <p:cNvPr id="35" name="Freeform 34"/>
          <p:cNvSpPr/>
          <p:nvPr/>
        </p:nvSpPr>
        <p:spPr>
          <a:xfrm>
            <a:off x="2873968" y="3188451"/>
            <a:ext cx="1639629" cy="920326"/>
          </a:xfrm>
          <a:custGeom>
            <a:avLst/>
            <a:gdLst>
              <a:gd name="connsiteX0" fmla="*/ 0 w 1639630"/>
              <a:gd name="connsiteY0" fmla="*/ 92033 h 920326"/>
              <a:gd name="connsiteX1" fmla="*/ 92033 w 1639630"/>
              <a:gd name="connsiteY1" fmla="*/ 0 h 920326"/>
              <a:gd name="connsiteX2" fmla="*/ 1547597 w 1639630"/>
              <a:gd name="connsiteY2" fmla="*/ 0 h 920326"/>
              <a:gd name="connsiteX3" fmla="*/ 1639630 w 1639630"/>
              <a:gd name="connsiteY3" fmla="*/ 92033 h 920326"/>
              <a:gd name="connsiteX4" fmla="*/ 1639630 w 1639630"/>
              <a:gd name="connsiteY4" fmla="*/ 828293 h 920326"/>
              <a:gd name="connsiteX5" fmla="*/ 1547597 w 1639630"/>
              <a:gd name="connsiteY5" fmla="*/ 920326 h 920326"/>
              <a:gd name="connsiteX6" fmla="*/ 92033 w 1639630"/>
              <a:gd name="connsiteY6" fmla="*/ 920326 h 920326"/>
              <a:gd name="connsiteX7" fmla="*/ 0 w 1639630"/>
              <a:gd name="connsiteY7" fmla="*/ 828293 h 920326"/>
              <a:gd name="connsiteX8" fmla="*/ 0 w 1639630"/>
              <a:gd name="connsiteY8" fmla="*/ 92033 h 92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9630" h="920326">
                <a:moveTo>
                  <a:pt x="0" y="92033"/>
                </a:moveTo>
                <a:cubicBezTo>
                  <a:pt x="0" y="41205"/>
                  <a:pt x="41205" y="0"/>
                  <a:pt x="92033" y="0"/>
                </a:cubicBezTo>
                <a:lnTo>
                  <a:pt x="1547597" y="0"/>
                </a:lnTo>
                <a:cubicBezTo>
                  <a:pt x="1598425" y="0"/>
                  <a:pt x="1639630" y="41205"/>
                  <a:pt x="1639630" y="92033"/>
                </a:cubicBezTo>
                <a:lnTo>
                  <a:pt x="1639630" y="828293"/>
                </a:lnTo>
                <a:cubicBezTo>
                  <a:pt x="1639630" y="879121"/>
                  <a:pt x="1598425" y="920326"/>
                  <a:pt x="1547597" y="920326"/>
                </a:cubicBezTo>
                <a:lnTo>
                  <a:pt x="92033" y="920326"/>
                </a:lnTo>
                <a:cubicBezTo>
                  <a:pt x="41205" y="920326"/>
                  <a:pt x="0" y="879121"/>
                  <a:pt x="0" y="828293"/>
                </a:cubicBezTo>
                <a:lnTo>
                  <a:pt x="0" y="9203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915" tIns="87915" rIns="87915" bIns="8791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Documentation</a:t>
            </a:r>
            <a:endParaRPr lang="en-GB" sz="1600" kern="1200" dirty="0"/>
          </a:p>
        </p:txBody>
      </p:sp>
      <p:sp>
        <p:nvSpPr>
          <p:cNvPr id="36" name="Freeform 35"/>
          <p:cNvSpPr/>
          <p:nvPr/>
        </p:nvSpPr>
        <p:spPr>
          <a:xfrm>
            <a:off x="4657737" y="3469885"/>
            <a:ext cx="271435" cy="357459"/>
          </a:xfrm>
          <a:custGeom>
            <a:avLst/>
            <a:gdLst>
              <a:gd name="connsiteX0" fmla="*/ 0 w 305570"/>
              <a:gd name="connsiteY0" fmla="*/ 71492 h 357459"/>
              <a:gd name="connsiteX1" fmla="*/ 152785 w 305570"/>
              <a:gd name="connsiteY1" fmla="*/ 71492 h 357459"/>
              <a:gd name="connsiteX2" fmla="*/ 152785 w 305570"/>
              <a:gd name="connsiteY2" fmla="*/ 0 h 357459"/>
              <a:gd name="connsiteX3" fmla="*/ 305570 w 305570"/>
              <a:gd name="connsiteY3" fmla="*/ 178730 h 357459"/>
              <a:gd name="connsiteX4" fmla="*/ 152785 w 305570"/>
              <a:gd name="connsiteY4" fmla="*/ 357459 h 357459"/>
              <a:gd name="connsiteX5" fmla="*/ 152785 w 305570"/>
              <a:gd name="connsiteY5" fmla="*/ 285967 h 357459"/>
              <a:gd name="connsiteX6" fmla="*/ 0 w 305570"/>
              <a:gd name="connsiteY6" fmla="*/ 285967 h 357459"/>
              <a:gd name="connsiteX7" fmla="*/ 0 w 305570"/>
              <a:gd name="connsiteY7" fmla="*/ 71492 h 35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570" h="357459">
                <a:moveTo>
                  <a:pt x="0" y="71492"/>
                </a:moveTo>
                <a:lnTo>
                  <a:pt x="152785" y="71492"/>
                </a:lnTo>
                <a:lnTo>
                  <a:pt x="152785" y="0"/>
                </a:lnTo>
                <a:lnTo>
                  <a:pt x="305570" y="178730"/>
                </a:lnTo>
                <a:lnTo>
                  <a:pt x="152785" y="357459"/>
                </a:lnTo>
                <a:lnTo>
                  <a:pt x="152785" y="285967"/>
                </a:lnTo>
                <a:lnTo>
                  <a:pt x="0" y="285967"/>
                </a:lnTo>
                <a:lnTo>
                  <a:pt x="0" y="7149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1492" rIns="91671" bIns="714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/>
          </a:p>
        </p:txBody>
      </p:sp>
      <p:sp>
        <p:nvSpPr>
          <p:cNvPr id="37" name="Freeform 36"/>
          <p:cNvSpPr/>
          <p:nvPr/>
        </p:nvSpPr>
        <p:spPr>
          <a:xfrm>
            <a:off x="5090148" y="3216203"/>
            <a:ext cx="1280357" cy="864822"/>
          </a:xfrm>
          <a:custGeom>
            <a:avLst/>
            <a:gdLst>
              <a:gd name="connsiteX0" fmla="*/ 0 w 1441370"/>
              <a:gd name="connsiteY0" fmla="*/ 86482 h 864822"/>
              <a:gd name="connsiteX1" fmla="*/ 86482 w 1441370"/>
              <a:gd name="connsiteY1" fmla="*/ 0 h 864822"/>
              <a:gd name="connsiteX2" fmla="*/ 1354888 w 1441370"/>
              <a:gd name="connsiteY2" fmla="*/ 0 h 864822"/>
              <a:gd name="connsiteX3" fmla="*/ 1441370 w 1441370"/>
              <a:gd name="connsiteY3" fmla="*/ 86482 h 864822"/>
              <a:gd name="connsiteX4" fmla="*/ 1441370 w 1441370"/>
              <a:gd name="connsiteY4" fmla="*/ 778340 h 864822"/>
              <a:gd name="connsiteX5" fmla="*/ 1354888 w 1441370"/>
              <a:gd name="connsiteY5" fmla="*/ 864822 h 864822"/>
              <a:gd name="connsiteX6" fmla="*/ 86482 w 1441370"/>
              <a:gd name="connsiteY6" fmla="*/ 864822 h 864822"/>
              <a:gd name="connsiteX7" fmla="*/ 0 w 1441370"/>
              <a:gd name="connsiteY7" fmla="*/ 778340 h 864822"/>
              <a:gd name="connsiteX8" fmla="*/ 0 w 1441370"/>
              <a:gd name="connsiteY8" fmla="*/ 86482 h 8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1370" h="864822">
                <a:moveTo>
                  <a:pt x="0" y="86482"/>
                </a:moveTo>
                <a:cubicBezTo>
                  <a:pt x="0" y="38719"/>
                  <a:pt x="38719" y="0"/>
                  <a:pt x="86482" y="0"/>
                </a:cubicBezTo>
                <a:lnTo>
                  <a:pt x="1354888" y="0"/>
                </a:lnTo>
                <a:cubicBezTo>
                  <a:pt x="1402651" y="0"/>
                  <a:pt x="1441370" y="38719"/>
                  <a:pt x="1441370" y="86482"/>
                </a:cubicBezTo>
                <a:lnTo>
                  <a:pt x="1441370" y="778340"/>
                </a:lnTo>
                <a:cubicBezTo>
                  <a:pt x="1441370" y="826103"/>
                  <a:pt x="1402651" y="864822"/>
                  <a:pt x="1354888" y="864822"/>
                </a:cubicBezTo>
                <a:lnTo>
                  <a:pt x="86482" y="864822"/>
                </a:lnTo>
                <a:cubicBezTo>
                  <a:pt x="38719" y="864822"/>
                  <a:pt x="0" y="826103"/>
                  <a:pt x="0" y="778340"/>
                </a:cubicBezTo>
                <a:lnTo>
                  <a:pt x="0" y="864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90" tIns="86290" rIns="86290" bIns="8629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Assessment</a:t>
            </a:r>
            <a:endParaRPr lang="en-GB" sz="1600" kern="1200" dirty="0"/>
          </a:p>
        </p:txBody>
      </p:sp>
      <p:sp>
        <p:nvSpPr>
          <p:cNvPr id="38" name="Freeform 37"/>
          <p:cNvSpPr/>
          <p:nvPr/>
        </p:nvSpPr>
        <p:spPr>
          <a:xfrm>
            <a:off x="6675655" y="3469885"/>
            <a:ext cx="271435" cy="357459"/>
          </a:xfrm>
          <a:custGeom>
            <a:avLst/>
            <a:gdLst>
              <a:gd name="connsiteX0" fmla="*/ 0 w 305570"/>
              <a:gd name="connsiteY0" fmla="*/ 71492 h 357459"/>
              <a:gd name="connsiteX1" fmla="*/ 152785 w 305570"/>
              <a:gd name="connsiteY1" fmla="*/ 71492 h 357459"/>
              <a:gd name="connsiteX2" fmla="*/ 152785 w 305570"/>
              <a:gd name="connsiteY2" fmla="*/ 0 h 357459"/>
              <a:gd name="connsiteX3" fmla="*/ 305570 w 305570"/>
              <a:gd name="connsiteY3" fmla="*/ 178730 h 357459"/>
              <a:gd name="connsiteX4" fmla="*/ 152785 w 305570"/>
              <a:gd name="connsiteY4" fmla="*/ 357459 h 357459"/>
              <a:gd name="connsiteX5" fmla="*/ 152785 w 305570"/>
              <a:gd name="connsiteY5" fmla="*/ 285967 h 357459"/>
              <a:gd name="connsiteX6" fmla="*/ 0 w 305570"/>
              <a:gd name="connsiteY6" fmla="*/ 285967 h 357459"/>
              <a:gd name="connsiteX7" fmla="*/ 0 w 305570"/>
              <a:gd name="connsiteY7" fmla="*/ 71492 h 35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570" h="357459">
                <a:moveTo>
                  <a:pt x="0" y="71492"/>
                </a:moveTo>
                <a:lnTo>
                  <a:pt x="152785" y="71492"/>
                </a:lnTo>
                <a:lnTo>
                  <a:pt x="152785" y="0"/>
                </a:lnTo>
                <a:lnTo>
                  <a:pt x="305570" y="178730"/>
                </a:lnTo>
                <a:lnTo>
                  <a:pt x="152785" y="357459"/>
                </a:lnTo>
                <a:lnTo>
                  <a:pt x="152785" y="285967"/>
                </a:lnTo>
                <a:lnTo>
                  <a:pt x="0" y="285967"/>
                </a:lnTo>
                <a:lnTo>
                  <a:pt x="0" y="7149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1492" rIns="91671" bIns="714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/>
          </a:p>
        </p:txBody>
      </p:sp>
      <p:sp>
        <p:nvSpPr>
          <p:cNvPr id="39" name="Freeform 38"/>
          <p:cNvSpPr/>
          <p:nvPr/>
        </p:nvSpPr>
        <p:spPr>
          <a:xfrm>
            <a:off x="7108067" y="3216203"/>
            <a:ext cx="1280357" cy="864822"/>
          </a:xfrm>
          <a:custGeom>
            <a:avLst/>
            <a:gdLst>
              <a:gd name="connsiteX0" fmla="*/ 0 w 1441370"/>
              <a:gd name="connsiteY0" fmla="*/ 86482 h 864822"/>
              <a:gd name="connsiteX1" fmla="*/ 86482 w 1441370"/>
              <a:gd name="connsiteY1" fmla="*/ 0 h 864822"/>
              <a:gd name="connsiteX2" fmla="*/ 1354888 w 1441370"/>
              <a:gd name="connsiteY2" fmla="*/ 0 h 864822"/>
              <a:gd name="connsiteX3" fmla="*/ 1441370 w 1441370"/>
              <a:gd name="connsiteY3" fmla="*/ 86482 h 864822"/>
              <a:gd name="connsiteX4" fmla="*/ 1441370 w 1441370"/>
              <a:gd name="connsiteY4" fmla="*/ 778340 h 864822"/>
              <a:gd name="connsiteX5" fmla="*/ 1354888 w 1441370"/>
              <a:gd name="connsiteY5" fmla="*/ 864822 h 864822"/>
              <a:gd name="connsiteX6" fmla="*/ 86482 w 1441370"/>
              <a:gd name="connsiteY6" fmla="*/ 864822 h 864822"/>
              <a:gd name="connsiteX7" fmla="*/ 0 w 1441370"/>
              <a:gd name="connsiteY7" fmla="*/ 778340 h 864822"/>
              <a:gd name="connsiteX8" fmla="*/ 0 w 1441370"/>
              <a:gd name="connsiteY8" fmla="*/ 86482 h 8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1370" h="864822">
                <a:moveTo>
                  <a:pt x="0" y="86482"/>
                </a:moveTo>
                <a:cubicBezTo>
                  <a:pt x="0" y="38719"/>
                  <a:pt x="38719" y="0"/>
                  <a:pt x="86482" y="0"/>
                </a:cubicBezTo>
                <a:lnTo>
                  <a:pt x="1354888" y="0"/>
                </a:lnTo>
                <a:cubicBezTo>
                  <a:pt x="1402651" y="0"/>
                  <a:pt x="1441370" y="38719"/>
                  <a:pt x="1441370" y="86482"/>
                </a:cubicBezTo>
                <a:lnTo>
                  <a:pt x="1441370" y="778340"/>
                </a:lnTo>
                <a:cubicBezTo>
                  <a:pt x="1441370" y="826103"/>
                  <a:pt x="1402651" y="864822"/>
                  <a:pt x="1354888" y="864822"/>
                </a:cubicBezTo>
                <a:lnTo>
                  <a:pt x="86482" y="864822"/>
                </a:lnTo>
                <a:cubicBezTo>
                  <a:pt x="38719" y="864822"/>
                  <a:pt x="0" y="826103"/>
                  <a:pt x="0" y="778340"/>
                </a:cubicBezTo>
                <a:lnTo>
                  <a:pt x="0" y="864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90" tIns="86290" rIns="86290" bIns="8629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Certification</a:t>
            </a:r>
            <a:endParaRPr lang="en-GB" sz="1600" kern="1200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81956" y="1220106"/>
            <a:ext cx="3592491" cy="72008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n-GB" b="1" dirty="0" smtClean="0">
                <a:solidFill>
                  <a:srgbClr val="000000"/>
                </a:solidFill>
                <a:latin typeface="Arial Black" pitchFamily="34" charset="0"/>
              </a:rPr>
              <a:t>Competence assessment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5951999" y="1227665"/>
            <a:ext cx="3192001" cy="72008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n-GB" b="1" dirty="0" smtClean="0">
                <a:solidFill>
                  <a:srgbClr val="000000"/>
                </a:solidFill>
                <a:latin typeface="Arial Black" pitchFamily="34" charset="0"/>
              </a:rPr>
              <a:t>Performance indicators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3305749" y="1719120"/>
            <a:ext cx="2646250" cy="72008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n-GB" b="1" dirty="0" smtClean="0">
                <a:solidFill>
                  <a:srgbClr val="000000"/>
                </a:solidFill>
                <a:latin typeface="Arial Black" pitchFamily="34" charset="0"/>
              </a:rPr>
              <a:t>Employee appraisal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32" y="514313"/>
            <a:ext cx="8657327" cy="616455"/>
          </a:xfrm>
        </p:spPr>
        <p:txBody>
          <a:bodyPr/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VALIDATION</a:t>
            </a:r>
            <a:endParaRPr lang="en-GB" dirty="0"/>
          </a:p>
        </p:txBody>
      </p:sp>
      <p:sp>
        <p:nvSpPr>
          <p:cNvPr id="41" name="Multiply 40"/>
          <p:cNvSpPr/>
          <p:nvPr/>
        </p:nvSpPr>
        <p:spPr>
          <a:xfrm>
            <a:off x="3271086" y="-5280"/>
            <a:ext cx="2273426" cy="1567674"/>
          </a:xfrm>
          <a:prstGeom prst="mathMultiply">
            <a:avLst>
              <a:gd name="adj1" fmla="val 12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utoShape 2" descr="Image result for euro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3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32001" y="6483600"/>
            <a:ext cx="342846" cy="360000"/>
          </a:xfrm>
        </p:spPr>
        <p:txBody>
          <a:bodyPr/>
          <a:lstStyle/>
          <a:p>
            <a:pPr algn="ctr"/>
            <a:fld id="{9DC1E638-3F78-4E0D-883A-B278700C48C0}" type="slidenum">
              <a:rPr lang="de-DE" b="1" smtClean="0">
                <a:solidFill>
                  <a:schemeClr val="tx1"/>
                </a:solidFill>
              </a:rPr>
              <a:pPr algn="ctr"/>
              <a:t>4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527851" y="6651240"/>
            <a:ext cx="1616149" cy="19236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r>
              <a:rPr lang="en-GB" sz="1400" dirty="0"/>
              <a:t>#</a:t>
            </a:r>
            <a:r>
              <a:rPr lang="en-GB" sz="1400" b="1" dirty="0" err="1"/>
              <a:t>ValidationEurope</a:t>
            </a:r>
            <a:endParaRPr lang="en-GB" sz="1400" b="1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24135" y="350344"/>
            <a:ext cx="8229600" cy="809589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Validation by enterprises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  <p:pic>
        <p:nvPicPr>
          <p:cNvPr id="2050" name="Picture 2" descr="http://www.cedefop.europa.eu/files/styles/publication_cover/public/images/cover_3065_en_rdax_283x400.jpg?itok=OMudD3u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0" y="3501008"/>
            <a:ext cx="2232248" cy="29779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676684" y="3501008"/>
            <a:ext cx="5256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i="1" dirty="0" smtClean="0"/>
              <a:t> Survey of 400 enterprises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i="1" dirty="0" smtClean="0"/>
              <a:t>20 in-depth case studies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i="1" dirty="0" smtClean="0"/>
              <a:t>In depth interviews with 29 HR managers in 10 countries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Focus on middle-sized (50-250) and large (250+ ) companies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i="1" dirty="0" smtClean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5" y="-26632"/>
            <a:ext cx="833635" cy="118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20844" y="1220467"/>
            <a:ext cx="751220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GB" sz="2400" dirty="0"/>
              <a:t>Identify, map out , </a:t>
            </a:r>
            <a:r>
              <a:rPr lang="en-GB" sz="2400" dirty="0" smtClean="0"/>
              <a:t>characterise </a:t>
            </a:r>
            <a:r>
              <a:rPr lang="en-GB" sz="2400" dirty="0"/>
              <a:t>and evaluate company-based competence validation approaches </a:t>
            </a:r>
            <a:endParaRPr lang="en-US" sz="2400" dirty="0"/>
          </a:p>
        </p:txBody>
      </p:sp>
      <p:sp>
        <p:nvSpPr>
          <p:cNvPr id="10" name="Pentagon 9"/>
          <p:cNvSpPr/>
          <p:nvPr/>
        </p:nvSpPr>
        <p:spPr>
          <a:xfrm>
            <a:off x="424135" y="1177589"/>
            <a:ext cx="971894" cy="836942"/>
          </a:xfrm>
          <a:prstGeom prst="homePlate">
            <a:avLst>
              <a:gd name="adj" fmla="val 4306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Bent-Up Arrow 7"/>
          <p:cNvSpPr/>
          <p:nvPr/>
        </p:nvSpPr>
        <p:spPr>
          <a:xfrm rot="5400000">
            <a:off x="1402003" y="2122957"/>
            <a:ext cx="744557" cy="75650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97018"/>
            <a:ext cx="6873385" cy="92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97017"/>
            <a:ext cx="6873385" cy="92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4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32001" y="6483600"/>
            <a:ext cx="342846" cy="360000"/>
          </a:xfrm>
        </p:spPr>
        <p:txBody>
          <a:bodyPr/>
          <a:lstStyle/>
          <a:p>
            <a:pPr algn="ctr"/>
            <a:fld id="{9DC1E638-3F78-4E0D-883A-B278700C48C0}" type="slidenum">
              <a:rPr lang="de-DE" b="1" smtClean="0">
                <a:solidFill>
                  <a:schemeClr val="tx1"/>
                </a:solidFill>
              </a:rPr>
              <a:pPr algn="ctr"/>
              <a:t>5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527851" y="6651240"/>
            <a:ext cx="1616149" cy="19236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r>
              <a:rPr lang="en-GB" sz="1400" dirty="0"/>
              <a:t>#</a:t>
            </a:r>
            <a:r>
              <a:rPr lang="en-GB" sz="1400" b="1" dirty="0" err="1"/>
              <a:t>ValidationEurope</a:t>
            </a:r>
            <a:endParaRPr lang="en-GB" sz="1400" b="1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71185" y="332656"/>
            <a:ext cx="8229600" cy="93503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Surveyed enterprises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5" y="-26632"/>
            <a:ext cx="833635" cy="118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5" y="980728"/>
            <a:ext cx="756913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32001" y="6483600"/>
            <a:ext cx="342846" cy="360000"/>
          </a:xfrm>
        </p:spPr>
        <p:txBody>
          <a:bodyPr/>
          <a:lstStyle/>
          <a:p>
            <a:pPr algn="ctr"/>
            <a:fld id="{9DC1E638-3F78-4E0D-883A-B278700C48C0}" type="slidenum">
              <a:rPr lang="de-DE" b="1" smtClean="0">
                <a:solidFill>
                  <a:schemeClr val="tx1"/>
                </a:solidFill>
              </a:rPr>
              <a:pPr algn="ctr"/>
              <a:t>6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527851" y="6651240"/>
            <a:ext cx="1616149" cy="19236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r>
              <a:rPr lang="en-GB" sz="1400" dirty="0"/>
              <a:t>#</a:t>
            </a:r>
            <a:r>
              <a:rPr lang="en-GB" sz="1400" b="1" dirty="0" err="1"/>
              <a:t>ValidationEurope</a:t>
            </a:r>
            <a:endParaRPr lang="en-GB" sz="1400" b="1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71185" y="332656"/>
            <a:ext cx="8229600" cy="93503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Surveyed enterprises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5" y="-26632"/>
            <a:ext cx="833635" cy="118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9916"/>
            <a:ext cx="7609742" cy="550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32001" y="6483600"/>
            <a:ext cx="342846" cy="360000"/>
          </a:xfrm>
        </p:spPr>
        <p:txBody>
          <a:bodyPr/>
          <a:lstStyle/>
          <a:p>
            <a:pPr algn="ctr"/>
            <a:fld id="{9DC1E638-3F78-4E0D-883A-B278700C48C0}" type="slidenum">
              <a:rPr lang="de-DE" b="1" smtClean="0">
                <a:solidFill>
                  <a:schemeClr val="tx1"/>
                </a:solidFill>
              </a:rPr>
              <a:pPr algn="ctr"/>
              <a:t>7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527851" y="6651240"/>
            <a:ext cx="1616149" cy="19236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r>
              <a:rPr lang="en-GB" sz="1400" dirty="0"/>
              <a:t>#</a:t>
            </a:r>
            <a:r>
              <a:rPr lang="en-GB" sz="1400" b="1" dirty="0" err="1"/>
              <a:t>ValidationEurope</a:t>
            </a:r>
            <a:endParaRPr lang="en-GB" sz="1400" b="1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71185" y="332656"/>
            <a:ext cx="8229600" cy="93503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Main reasons as referred by companies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5" y="-26632"/>
            <a:ext cx="833635" cy="118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703077" y="1412776"/>
            <a:ext cx="7632848" cy="38778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Recruitment of new staff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Identification of training needs and development of employees’ skills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Basis for promotions and  succession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As an integrated part of quality assurance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Underpinning restructuring and redundancies</a:t>
            </a:r>
          </a:p>
          <a:p>
            <a:endParaRPr lang="en-GB" sz="2000" dirty="0" smtClean="0"/>
          </a:p>
          <a:p>
            <a:pPr>
              <a:buFont typeface="Arial" panose="020B0604020202020204" pitchFamily="34" charset="0"/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031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32001" y="6483600"/>
            <a:ext cx="342846" cy="360000"/>
          </a:xfrm>
        </p:spPr>
        <p:txBody>
          <a:bodyPr/>
          <a:lstStyle/>
          <a:p>
            <a:pPr algn="ctr"/>
            <a:fld id="{9DC1E638-3F78-4E0D-883A-B278700C48C0}" type="slidenum">
              <a:rPr lang="de-DE" b="1" smtClean="0">
                <a:solidFill>
                  <a:schemeClr val="tx1"/>
                </a:solidFill>
              </a:rPr>
              <a:pPr algn="ctr"/>
              <a:t>8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527851" y="6651240"/>
            <a:ext cx="1616149" cy="19236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r>
              <a:rPr lang="en-GB" sz="1400" dirty="0"/>
              <a:t>#</a:t>
            </a:r>
            <a:r>
              <a:rPr lang="en-GB" sz="1400" b="1" dirty="0" err="1"/>
              <a:t>ValidationEurope</a:t>
            </a:r>
            <a:endParaRPr lang="en-GB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5" y="-26632"/>
            <a:ext cx="833635" cy="118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0" y="532984"/>
            <a:ext cx="890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Extensive/Systematisation of competence assessment by purpose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(scale 1 to 4) 4</a:t>
            </a:r>
            <a:r>
              <a:rPr lang="en-GB" sz="1400" dirty="0"/>
              <a:t>='Very </a:t>
            </a:r>
            <a:r>
              <a:rPr lang="en-GB" sz="1400" dirty="0" smtClean="0"/>
              <a:t>extensive/ </a:t>
            </a:r>
            <a:r>
              <a:rPr lang="en-GB" sz="1400" dirty="0"/>
              <a:t>systematic"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0920"/>
            <a:ext cx="7492950" cy="4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9344" y="5709066"/>
            <a:ext cx="25506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Source: Cedefop, </a:t>
            </a:r>
            <a:r>
              <a:rPr lang="fr-FR" sz="1100" dirty="0" err="1"/>
              <a:t>enterprise</a:t>
            </a:r>
            <a:r>
              <a:rPr lang="fr-FR" sz="1100" dirty="0"/>
              <a:t> </a:t>
            </a:r>
            <a:r>
              <a:rPr lang="fr-FR" sz="1100" dirty="0" err="1"/>
              <a:t>survey</a:t>
            </a:r>
            <a:r>
              <a:rPr lang="fr-FR" sz="1100" dirty="0"/>
              <a:t>, 2012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7668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95536" y="456985"/>
            <a:ext cx="8156413" cy="883783"/>
          </a:xfrm>
        </p:spPr>
        <p:txBody>
          <a:bodyPr>
            <a:noAutofit/>
          </a:bodyPr>
          <a:lstStyle/>
          <a:p>
            <a:pPr algn="l"/>
            <a:r>
              <a:rPr lang="en-GB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MS PGothic" charset="0"/>
              </a:rPr>
              <a:t>Who is the targeted for competence asessment?</a:t>
            </a:r>
            <a:endParaRPr lang="de-DE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5" y="-26632"/>
            <a:ext cx="833635" cy="118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95536" y="1340768"/>
            <a:ext cx="8156413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sz="2400" dirty="0" smtClean="0"/>
              <a:t>Competence assessments are predominantly addressing two groups: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Executives and leadership/management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Highly qualified technicians and engineers</a:t>
            </a:r>
          </a:p>
          <a:p>
            <a:pPr>
              <a:buFont typeface="Arial" panose="020B0604020202020204" pitchFamily="34" charset="0"/>
              <a:buNone/>
            </a:pPr>
            <a:endParaRPr lang="en-GB" sz="2400" dirty="0" smtClean="0"/>
          </a:p>
          <a:p>
            <a:pPr>
              <a:buFont typeface="Arial" panose="020B0604020202020204" pitchFamily="34" charset="0"/>
              <a:buNone/>
            </a:pPr>
            <a:r>
              <a:rPr lang="en-GB" sz="2400" dirty="0" smtClean="0"/>
              <a:t>To a lesser degree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Sales personnel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Employees in direct contact with customers </a:t>
            </a:r>
          </a:p>
          <a:p>
            <a:endParaRPr lang="en-GB" sz="2400" dirty="0" smtClean="0"/>
          </a:p>
          <a:p>
            <a:pPr>
              <a:buFont typeface="Arial" panose="020B0604020202020204" pitchFamily="34" charset="0"/>
              <a:buNone/>
            </a:pPr>
            <a:r>
              <a:rPr lang="en-GB" sz="2400" dirty="0" smtClean="0"/>
              <a:t>Low-skilled and ‘ blue collar’ workers are least exposed to competence assessment</a:t>
            </a:r>
          </a:p>
          <a:p>
            <a:pPr>
              <a:buFont typeface="Arial" panose="020B0604020202020204" pitchFamily="34" charset="0"/>
              <a:buNone/>
            </a:pPr>
            <a:endParaRPr lang="en-GB" sz="2400" dirty="0" smtClean="0"/>
          </a:p>
          <a:p>
            <a:endParaRPr lang="en-GB" sz="2400" dirty="0" smtClean="0"/>
          </a:p>
          <a:p>
            <a:pPr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005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4684</TotalTime>
  <Words>653</Words>
  <Application>Microsoft Office PowerPoint</Application>
  <PresentationFormat>On-screen Show (4:3)</PresentationFormat>
  <Paragraphs>175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Default Design</vt:lpstr>
      <vt:lpstr>Assessing competences in enterprises:   Main findings from Cedefop studies</vt:lpstr>
      <vt:lpstr>Sources</vt:lpstr>
      <vt:lpstr>VALIDATION</vt:lpstr>
      <vt:lpstr>Validation by enterprises</vt:lpstr>
      <vt:lpstr>Surveyed enterprises</vt:lpstr>
      <vt:lpstr>Surveyed enterprises</vt:lpstr>
      <vt:lpstr>Main reasons as referred by companies</vt:lpstr>
      <vt:lpstr>PowerPoint Presentation</vt:lpstr>
      <vt:lpstr>Who is the targeted for competence asessment?</vt:lpstr>
      <vt:lpstr>Standarized?</vt:lpstr>
      <vt:lpstr>Documentation</vt:lpstr>
      <vt:lpstr>Ownership</vt:lpstr>
      <vt:lpstr>Transferability</vt:lpstr>
      <vt:lpstr>PowerPoint Presentation</vt:lpstr>
      <vt:lpstr>Key observations regarding competence assessment in companies (I) </vt:lpstr>
      <vt:lpstr>PowerPoint Presentation</vt:lpstr>
      <vt:lpstr>Objectives</vt:lpstr>
      <vt:lpstr>PowerPoint Presentation</vt:lpstr>
      <vt:lpstr>Validation purpose</vt:lpstr>
      <vt:lpstr>Validation arrangements</vt:lpstr>
      <vt:lpstr>Questions</vt:lpstr>
      <vt:lpstr>Thank you for your attention!</vt:lpstr>
    </vt:vector>
  </TitlesOfParts>
  <Company>kkostas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VILLALBA-GARCIA, Ernesto</dc:creator>
  <cp:lastModifiedBy>BJORNAVOLD, Jens</cp:lastModifiedBy>
  <cp:revision>97</cp:revision>
  <dcterms:created xsi:type="dcterms:W3CDTF">2016-09-30T06:06:36Z</dcterms:created>
  <dcterms:modified xsi:type="dcterms:W3CDTF">2017-05-10T15:21:05Z</dcterms:modified>
</cp:coreProperties>
</file>