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CONSORTIUM\services$\consortium\A.%20Processus%20Direction\A.14.%20Bruxelles\A.1.14.e_Coordination%20bruxelloise\Etat%20d'avancement\indicateurs%20FSE-S2025_delta\2017\Delta%20objectifs%20FSE-S2025%20_%202014-2020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4083192345234029E-2"/>
          <c:y val="9.2285467210268618E-2"/>
          <c:w val="0.95183361530953192"/>
          <c:h val="0.8075580441788345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'Indicateurs généraux'!$A$27</c:f>
              <c:strCache>
                <c:ptCount val="1"/>
                <c:pt idx="0">
                  <c:v>dont via RAF</c:v>
                </c:pt>
              </c:strCache>
            </c:strRef>
          </c:tx>
          <c:invertIfNegative val="0"/>
          <c:dLbls>
            <c:numFmt formatCode="@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'Indicateurs généraux'!$E$49:$E$51</c:f>
              <c:strCache>
                <c:ptCount val="3"/>
                <c:pt idx="0">
                  <c:v> </c:v>
                </c:pt>
                <c:pt idx="1">
                  <c:v> </c:v>
                </c:pt>
                <c:pt idx="2">
                  <c:v> </c:v>
                </c:pt>
              </c:strCache>
            </c:strRef>
          </c:cat>
          <c:val>
            <c:numRef>
              <c:f>('Indicateurs généraux'!$B$27,'Indicateurs généraux'!$F$27,'Indicateurs généraux'!$J$27)</c:f>
              <c:numCache>
                <c:formatCode>General</c:formatCode>
                <c:ptCount val="3"/>
                <c:pt idx="0">
                  <c:v>510</c:v>
                </c:pt>
                <c:pt idx="1">
                  <c:v>813</c:v>
                </c:pt>
                <c:pt idx="2">
                  <c:v>1371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FBDF-4C56-B9A1-0378681B8901}"/>
            </c:ext>
          </c:extLst>
        </c:ser>
        <c:ser>
          <c:idx val="1"/>
          <c:order val="1"/>
          <c:tx>
            <c:strRef>
              <c:f>'Indicateurs généraux'!$A$28</c:f>
              <c:strCache>
                <c:ptCount val="1"/>
                <c:pt idx="0">
                  <c:v>dont Réussite après épreuve de VDC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'Indicateurs généraux'!$E$49:$E$51</c:f>
              <c:strCache>
                <c:ptCount val="3"/>
                <c:pt idx="0">
                  <c:v> </c:v>
                </c:pt>
                <c:pt idx="1">
                  <c:v> </c:v>
                </c:pt>
                <c:pt idx="2">
                  <c:v> </c:v>
                </c:pt>
              </c:strCache>
            </c:strRef>
          </c:cat>
          <c:val>
            <c:numRef>
              <c:f>('Indicateurs généraux'!$B$28,'Indicateurs généraux'!$F$28,'Indicateurs généraux'!$J$28)</c:f>
              <c:numCache>
                <c:formatCode>General</c:formatCode>
                <c:ptCount val="3"/>
                <c:pt idx="0">
                  <c:v>202</c:v>
                </c:pt>
                <c:pt idx="1">
                  <c:v>260</c:v>
                </c:pt>
                <c:pt idx="2">
                  <c:v>261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FBDF-4C56-B9A1-0378681B890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323068272"/>
        <c:axId val="323068664"/>
      </c:barChart>
      <c:catAx>
        <c:axId val="32306827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23068664"/>
        <c:crosses val="autoZero"/>
        <c:auto val="1"/>
        <c:lblAlgn val="ctr"/>
        <c:lblOffset val="100"/>
        <c:noMultiLvlLbl val="0"/>
      </c:catAx>
      <c:valAx>
        <c:axId val="32306866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23068272"/>
        <c:crosses val="autoZero"/>
        <c:crossBetween val="between"/>
      </c:valAx>
      <c:spPr>
        <a:solidFill>
          <a:schemeClr val="lt1"/>
        </a:solidFill>
        <a:ln w="25400" cap="flat" cmpd="sng" algn="ctr">
          <a:noFill/>
          <a:prstDash val="solid"/>
        </a:ln>
        <a:effectLst/>
      </c:spPr>
    </c:plotArea>
    <c:legend>
      <c:legendPos val="t"/>
      <c:layout/>
      <c:overlay val="0"/>
    </c:legend>
    <c:plotVisOnly val="1"/>
    <c:dispBlanksAs val="gap"/>
    <c:showDLblsOverMax val="0"/>
  </c:chart>
  <c:spPr>
    <a:solidFill>
      <a:schemeClr val="lt1"/>
    </a:solidFill>
    <a:ln w="19050" cap="flat" cmpd="sng" algn="ctr">
      <a:solidFill>
        <a:schemeClr val="accent2"/>
      </a:solidFill>
      <a:prstDash val="solid"/>
    </a:ln>
    <a:effectLst/>
  </c:spPr>
  <c:txPr>
    <a:bodyPr/>
    <a:lstStyle/>
    <a:p>
      <a:pPr>
        <a:defRPr>
          <a:solidFill>
            <a:schemeClr val="dk1"/>
          </a:solidFill>
          <a:latin typeface="+mn-lt"/>
          <a:ea typeface="+mn-ea"/>
          <a:cs typeface="+mn-cs"/>
        </a:defRPr>
      </a:pPr>
      <a:endParaRPr lang="fr-FR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BE4AC1-29D4-44AE-987F-3768AF3532FA}" type="doc">
      <dgm:prSet loTypeId="urn:microsoft.com/office/officeart/2005/8/layout/equation1" loCatId="process" qsTypeId="urn:microsoft.com/office/officeart/2005/8/quickstyle/simple1" qsCatId="simple" csTypeId="urn:microsoft.com/office/officeart/2005/8/colors/accent2_1" csCatId="accent2" phldr="1"/>
      <dgm:spPr/>
    </dgm:pt>
    <dgm:pt modelId="{1C2B6D2E-116F-43E4-96B2-2B130134D4EF}">
      <dgm:prSet phldrT="[Texte]"/>
      <dgm:spPr/>
      <dgm:t>
        <a:bodyPr/>
        <a:lstStyle/>
        <a:p>
          <a:r>
            <a:rPr lang="fr-BE" dirty="0" smtClean="0"/>
            <a:t>TC via RAF</a:t>
          </a:r>
          <a:endParaRPr lang="fr-BE" dirty="0"/>
        </a:p>
      </dgm:t>
    </dgm:pt>
    <dgm:pt modelId="{AF3521ED-DF56-49D0-B7E2-AF34ADEC99DB}" type="parTrans" cxnId="{AFFBBB89-AD32-4151-B891-EB5CCD52C4D7}">
      <dgm:prSet/>
      <dgm:spPr/>
      <dgm:t>
        <a:bodyPr/>
        <a:lstStyle/>
        <a:p>
          <a:endParaRPr lang="fr-BE"/>
        </a:p>
      </dgm:t>
    </dgm:pt>
    <dgm:pt modelId="{3AEA399E-0ECC-491F-9AB5-FF6DC1AE1737}" type="sibTrans" cxnId="{AFFBBB89-AD32-4151-B891-EB5CCD52C4D7}">
      <dgm:prSet/>
      <dgm:spPr/>
      <dgm:t>
        <a:bodyPr/>
        <a:lstStyle/>
        <a:p>
          <a:endParaRPr lang="fr-BE"/>
        </a:p>
      </dgm:t>
    </dgm:pt>
    <dgm:pt modelId="{B89F0BE7-CE8F-4E7B-8B7C-6EAEE8B82779}">
      <dgm:prSet phldrT="[Texte]"/>
      <dgm:spPr/>
      <dgm:t>
        <a:bodyPr/>
        <a:lstStyle/>
        <a:p>
          <a:r>
            <a:rPr lang="fr-BE" dirty="0" smtClean="0"/>
            <a:t>TC via Epreuves de validation</a:t>
          </a:r>
          <a:endParaRPr lang="fr-BE" dirty="0"/>
        </a:p>
      </dgm:t>
    </dgm:pt>
    <dgm:pt modelId="{7759B24A-FDE0-46C1-AA1E-3300DAD2EF8B}" type="parTrans" cxnId="{4E8CD089-D919-45BB-BF0F-C035D08D39C8}">
      <dgm:prSet/>
      <dgm:spPr/>
      <dgm:t>
        <a:bodyPr/>
        <a:lstStyle/>
        <a:p>
          <a:endParaRPr lang="fr-BE"/>
        </a:p>
      </dgm:t>
    </dgm:pt>
    <dgm:pt modelId="{4C9D1842-AD8D-4761-876A-B677EE490219}" type="sibTrans" cxnId="{4E8CD089-D919-45BB-BF0F-C035D08D39C8}">
      <dgm:prSet/>
      <dgm:spPr/>
      <dgm:t>
        <a:bodyPr/>
        <a:lstStyle/>
        <a:p>
          <a:endParaRPr lang="fr-BE"/>
        </a:p>
      </dgm:t>
    </dgm:pt>
    <dgm:pt modelId="{09DF7858-9FF1-4C25-AFBF-B12D7E63B4CC}">
      <dgm:prSet phldrT="[Texte]"/>
      <dgm:spPr/>
      <dgm:t>
        <a:bodyPr/>
        <a:lstStyle/>
        <a:p>
          <a:r>
            <a:rPr lang="fr-BE" dirty="0" smtClean="0"/>
            <a:t>Nombre de Titres délivrés</a:t>
          </a:r>
          <a:endParaRPr lang="fr-BE" dirty="0"/>
        </a:p>
      </dgm:t>
    </dgm:pt>
    <dgm:pt modelId="{7892A48C-AC13-4725-8423-8088EB3FBAD9}" type="parTrans" cxnId="{C7B62642-894D-46D2-917C-7E1A88B3941B}">
      <dgm:prSet/>
      <dgm:spPr/>
      <dgm:t>
        <a:bodyPr/>
        <a:lstStyle/>
        <a:p>
          <a:endParaRPr lang="fr-BE"/>
        </a:p>
      </dgm:t>
    </dgm:pt>
    <dgm:pt modelId="{5BC40D24-56A2-4A4D-930B-484046D1CF76}" type="sibTrans" cxnId="{C7B62642-894D-46D2-917C-7E1A88B3941B}">
      <dgm:prSet/>
      <dgm:spPr/>
      <dgm:t>
        <a:bodyPr/>
        <a:lstStyle/>
        <a:p>
          <a:endParaRPr lang="fr-BE"/>
        </a:p>
      </dgm:t>
    </dgm:pt>
    <dgm:pt modelId="{B5D329C8-2943-433D-9685-CC08FDBE85BE}" type="pres">
      <dgm:prSet presAssocID="{5DBE4AC1-29D4-44AE-987F-3768AF3532FA}" presName="linearFlow" presStyleCnt="0">
        <dgm:presLayoutVars>
          <dgm:dir/>
          <dgm:resizeHandles val="exact"/>
        </dgm:presLayoutVars>
      </dgm:prSet>
      <dgm:spPr/>
    </dgm:pt>
    <dgm:pt modelId="{7B132BC1-CF80-4547-B5CE-307813F2978B}" type="pres">
      <dgm:prSet presAssocID="{1C2B6D2E-116F-43E4-96B2-2B130134D4EF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08909E27-F3DB-49FE-A208-CEB58E33A045}" type="pres">
      <dgm:prSet presAssocID="{3AEA399E-0ECC-491F-9AB5-FF6DC1AE1737}" presName="spacerL" presStyleCnt="0"/>
      <dgm:spPr/>
    </dgm:pt>
    <dgm:pt modelId="{A132278E-5C26-4DA8-BDE6-BF3879AC7D33}" type="pres">
      <dgm:prSet presAssocID="{3AEA399E-0ECC-491F-9AB5-FF6DC1AE1737}" presName="sibTrans" presStyleLbl="sibTrans2D1" presStyleIdx="0" presStyleCnt="2"/>
      <dgm:spPr/>
      <dgm:t>
        <a:bodyPr/>
        <a:lstStyle/>
        <a:p>
          <a:endParaRPr lang="fr-BE"/>
        </a:p>
      </dgm:t>
    </dgm:pt>
    <dgm:pt modelId="{F84121C1-0CA0-4482-B2E4-4D6E72E4A032}" type="pres">
      <dgm:prSet presAssocID="{3AEA399E-0ECC-491F-9AB5-FF6DC1AE1737}" presName="spacerR" presStyleCnt="0"/>
      <dgm:spPr/>
    </dgm:pt>
    <dgm:pt modelId="{976DC351-8044-4F99-93C0-EB9F8A3A549B}" type="pres">
      <dgm:prSet presAssocID="{B89F0BE7-CE8F-4E7B-8B7C-6EAEE8B82779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D1CA935-3AE0-433B-8495-57A12EBAC930}" type="pres">
      <dgm:prSet presAssocID="{4C9D1842-AD8D-4761-876A-B677EE490219}" presName="spacerL" presStyleCnt="0"/>
      <dgm:spPr/>
    </dgm:pt>
    <dgm:pt modelId="{BE26B295-E903-4AC8-9886-ECA590AB8C28}" type="pres">
      <dgm:prSet presAssocID="{4C9D1842-AD8D-4761-876A-B677EE490219}" presName="sibTrans" presStyleLbl="sibTrans2D1" presStyleIdx="1" presStyleCnt="2"/>
      <dgm:spPr/>
      <dgm:t>
        <a:bodyPr/>
        <a:lstStyle/>
        <a:p>
          <a:endParaRPr lang="fr-BE"/>
        </a:p>
      </dgm:t>
    </dgm:pt>
    <dgm:pt modelId="{6EE7C8A8-D2AB-47AE-AF41-21EF59DD78BF}" type="pres">
      <dgm:prSet presAssocID="{4C9D1842-AD8D-4761-876A-B677EE490219}" presName="spacerR" presStyleCnt="0"/>
      <dgm:spPr/>
    </dgm:pt>
    <dgm:pt modelId="{E01CA1D8-0358-4BDA-A664-F39AF2FB57FD}" type="pres">
      <dgm:prSet presAssocID="{09DF7858-9FF1-4C25-AFBF-B12D7E63B4CC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71D9A2BD-13C2-4485-B0E0-BC5C5FF13EA2}" type="presOf" srcId="{5DBE4AC1-29D4-44AE-987F-3768AF3532FA}" destId="{B5D329C8-2943-433D-9685-CC08FDBE85BE}" srcOrd="0" destOrd="0" presId="urn:microsoft.com/office/officeart/2005/8/layout/equation1"/>
    <dgm:cxn modelId="{4E8CD089-D919-45BB-BF0F-C035D08D39C8}" srcId="{5DBE4AC1-29D4-44AE-987F-3768AF3532FA}" destId="{B89F0BE7-CE8F-4E7B-8B7C-6EAEE8B82779}" srcOrd="1" destOrd="0" parTransId="{7759B24A-FDE0-46C1-AA1E-3300DAD2EF8B}" sibTransId="{4C9D1842-AD8D-4761-876A-B677EE490219}"/>
    <dgm:cxn modelId="{920760B6-EB91-4395-B48D-1AC80F36C274}" type="presOf" srcId="{3AEA399E-0ECC-491F-9AB5-FF6DC1AE1737}" destId="{A132278E-5C26-4DA8-BDE6-BF3879AC7D33}" srcOrd="0" destOrd="0" presId="urn:microsoft.com/office/officeart/2005/8/layout/equation1"/>
    <dgm:cxn modelId="{AFFBBB89-AD32-4151-B891-EB5CCD52C4D7}" srcId="{5DBE4AC1-29D4-44AE-987F-3768AF3532FA}" destId="{1C2B6D2E-116F-43E4-96B2-2B130134D4EF}" srcOrd="0" destOrd="0" parTransId="{AF3521ED-DF56-49D0-B7E2-AF34ADEC99DB}" sibTransId="{3AEA399E-0ECC-491F-9AB5-FF6DC1AE1737}"/>
    <dgm:cxn modelId="{7F24AD71-E1E1-4959-B2CB-C374956F7EFB}" type="presOf" srcId="{1C2B6D2E-116F-43E4-96B2-2B130134D4EF}" destId="{7B132BC1-CF80-4547-B5CE-307813F2978B}" srcOrd="0" destOrd="0" presId="urn:microsoft.com/office/officeart/2005/8/layout/equation1"/>
    <dgm:cxn modelId="{ED9E13A0-5A88-4550-B90C-9E365A4AFC9D}" type="presOf" srcId="{4C9D1842-AD8D-4761-876A-B677EE490219}" destId="{BE26B295-E903-4AC8-9886-ECA590AB8C28}" srcOrd="0" destOrd="0" presId="urn:microsoft.com/office/officeart/2005/8/layout/equation1"/>
    <dgm:cxn modelId="{1CBA3172-D916-4059-964B-CA9733F77ECA}" type="presOf" srcId="{B89F0BE7-CE8F-4E7B-8B7C-6EAEE8B82779}" destId="{976DC351-8044-4F99-93C0-EB9F8A3A549B}" srcOrd="0" destOrd="0" presId="urn:microsoft.com/office/officeart/2005/8/layout/equation1"/>
    <dgm:cxn modelId="{C7B62642-894D-46D2-917C-7E1A88B3941B}" srcId="{5DBE4AC1-29D4-44AE-987F-3768AF3532FA}" destId="{09DF7858-9FF1-4C25-AFBF-B12D7E63B4CC}" srcOrd="2" destOrd="0" parTransId="{7892A48C-AC13-4725-8423-8088EB3FBAD9}" sibTransId="{5BC40D24-56A2-4A4D-930B-484046D1CF76}"/>
    <dgm:cxn modelId="{FCA7423A-D97A-4027-9A36-B48C054DEB80}" type="presOf" srcId="{09DF7858-9FF1-4C25-AFBF-B12D7E63B4CC}" destId="{E01CA1D8-0358-4BDA-A664-F39AF2FB57FD}" srcOrd="0" destOrd="0" presId="urn:microsoft.com/office/officeart/2005/8/layout/equation1"/>
    <dgm:cxn modelId="{725CC017-ABF8-4D21-8338-772C49C18FC1}" type="presParOf" srcId="{B5D329C8-2943-433D-9685-CC08FDBE85BE}" destId="{7B132BC1-CF80-4547-B5CE-307813F2978B}" srcOrd="0" destOrd="0" presId="urn:microsoft.com/office/officeart/2005/8/layout/equation1"/>
    <dgm:cxn modelId="{EC207CB9-600F-4C06-9DA2-A4C7E1B3A9E9}" type="presParOf" srcId="{B5D329C8-2943-433D-9685-CC08FDBE85BE}" destId="{08909E27-F3DB-49FE-A208-CEB58E33A045}" srcOrd="1" destOrd="0" presId="urn:microsoft.com/office/officeart/2005/8/layout/equation1"/>
    <dgm:cxn modelId="{9C58B233-B05D-47E0-85A3-06185527316B}" type="presParOf" srcId="{B5D329C8-2943-433D-9685-CC08FDBE85BE}" destId="{A132278E-5C26-4DA8-BDE6-BF3879AC7D33}" srcOrd="2" destOrd="0" presId="urn:microsoft.com/office/officeart/2005/8/layout/equation1"/>
    <dgm:cxn modelId="{EDB1E894-17E7-40C1-8A04-EE94F687B932}" type="presParOf" srcId="{B5D329C8-2943-433D-9685-CC08FDBE85BE}" destId="{F84121C1-0CA0-4482-B2E4-4D6E72E4A032}" srcOrd="3" destOrd="0" presId="urn:microsoft.com/office/officeart/2005/8/layout/equation1"/>
    <dgm:cxn modelId="{7416DB76-424C-47E9-8BD0-9022F372F025}" type="presParOf" srcId="{B5D329C8-2943-433D-9685-CC08FDBE85BE}" destId="{976DC351-8044-4F99-93C0-EB9F8A3A549B}" srcOrd="4" destOrd="0" presId="urn:microsoft.com/office/officeart/2005/8/layout/equation1"/>
    <dgm:cxn modelId="{6440A240-0C50-4C91-8A4A-44464E1F993F}" type="presParOf" srcId="{B5D329C8-2943-433D-9685-CC08FDBE85BE}" destId="{7D1CA935-3AE0-433B-8495-57A12EBAC930}" srcOrd="5" destOrd="0" presId="urn:microsoft.com/office/officeart/2005/8/layout/equation1"/>
    <dgm:cxn modelId="{42D0CF0B-0269-44AF-9068-5B468B360D33}" type="presParOf" srcId="{B5D329C8-2943-433D-9685-CC08FDBE85BE}" destId="{BE26B295-E903-4AC8-9886-ECA590AB8C28}" srcOrd="6" destOrd="0" presId="urn:microsoft.com/office/officeart/2005/8/layout/equation1"/>
    <dgm:cxn modelId="{19C4F858-86AC-4C54-98C4-16996EA429D4}" type="presParOf" srcId="{B5D329C8-2943-433D-9685-CC08FDBE85BE}" destId="{6EE7C8A8-D2AB-47AE-AF41-21EF59DD78BF}" srcOrd="7" destOrd="0" presId="urn:microsoft.com/office/officeart/2005/8/layout/equation1"/>
    <dgm:cxn modelId="{3B84DDB5-60D1-4446-A774-A8F897EA6A54}" type="presParOf" srcId="{B5D329C8-2943-433D-9685-CC08FDBE85BE}" destId="{E01CA1D8-0358-4BDA-A664-F39AF2FB57FD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B116D4A-656F-43AB-B37A-D045DBBAB94D}" type="doc">
      <dgm:prSet loTypeId="urn:microsoft.com/office/officeart/2005/8/layout/radial1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fr-BE"/>
        </a:p>
      </dgm:t>
    </dgm:pt>
    <dgm:pt modelId="{74558317-85B5-4C8C-AE20-32713CD74778}">
      <dgm:prSet phldrT="[Texte]" custT="1"/>
      <dgm:spPr/>
      <dgm:t>
        <a:bodyPr/>
        <a:lstStyle/>
        <a:p>
          <a:r>
            <a:rPr lang="fr-BE" sz="1000" b="1" dirty="0" smtClean="0">
              <a:latin typeface="Arial" panose="020B0604020202020204" pitchFamily="34" charset="0"/>
              <a:cs typeface="Arial" panose="020B0604020202020204" pitchFamily="34" charset="0"/>
            </a:rPr>
            <a:t>PORTE D’ENTREE DU CVBH (CDR </a:t>
          </a:r>
          <a:r>
            <a:rPr lang="fr-BE" sz="1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Horeca</a:t>
          </a:r>
          <a:r>
            <a:rPr lang="fr-BE" sz="10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BE" sz="1000" b="1" dirty="0" err="1" smtClean="0">
              <a:latin typeface="Arial" panose="020B0604020202020204" pitchFamily="34" charset="0"/>
              <a:cs typeface="Arial" panose="020B0604020202020204" pitchFamily="34" charset="0"/>
            </a:rPr>
            <a:t>BePro</a:t>
          </a:r>
          <a:r>
            <a:rPr lang="fr-BE" sz="1000" b="1" dirty="0" smtClean="0">
              <a:latin typeface="Arial" panose="020B0604020202020204" pitchFamily="34" charset="0"/>
              <a:cs typeface="Arial" panose="020B0604020202020204" pitchFamily="34" charset="0"/>
            </a:rPr>
            <a:t>): </a:t>
          </a:r>
        </a:p>
        <a:p>
          <a:r>
            <a:rPr lang="fr-BE" sz="1000" dirty="0" smtClean="0">
              <a:latin typeface="Arial" panose="020B0604020202020204" pitchFamily="34" charset="0"/>
              <a:cs typeface="Arial" panose="020B0604020202020204" pitchFamily="34" charset="0"/>
            </a:rPr>
            <a:t>accueil, information, module court de préparation à la VDC (avec BF), screening (avec BF), inscription à la validation</a:t>
          </a:r>
        </a:p>
        <a:p>
          <a:endParaRPr lang="fr-BE" sz="1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56E3D1-2AE8-417C-AE07-76EE0C2F127C}" type="parTrans" cxnId="{32E63B65-9355-46EE-857D-19E49E29DEC8}">
      <dgm:prSet/>
      <dgm:spPr/>
      <dgm:t>
        <a:bodyPr/>
        <a:lstStyle/>
        <a:p>
          <a:endParaRPr lang="fr-BE"/>
        </a:p>
      </dgm:t>
    </dgm:pt>
    <dgm:pt modelId="{C8C46B44-7F50-47D7-820A-C4036ADAF114}" type="sibTrans" cxnId="{32E63B65-9355-46EE-857D-19E49E29DEC8}">
      <dgm:prSet/>
      <dgm:spPr/>
      <dgm:t>
        <a:bodyPr/>
        <a:lstStyle/>
        <a:p>
          <a:endParaRPr lang="fr-BE"/>
        </a:p>
      </dgm:t>
    </dgm:pt>
    <dgm:pt modelId="{929E2F14-0C24-4FCC-9580-CF17A0BD60A6}">
      <dgm:prSet phldrT="[Texte]" custT="1"/>
      <dgm:spPr/>
      <dgm:t>
        <a:bodyPr/>
        <a:lstStyle/>
        <a:p>
          <a:r>
            <a:rPr lang="fr-BE" sz="1000" dirty="0" smtClean="0">
              <a:latin typeface="Arial" panose="020B0604020202020204" pitchFamily="34" charset="0"/>
              <a:cs typeface="Arial" panose="020B0604020202020204" pitchFamily="34" charset="0"/>
            </a:rPr>
            <a:t>Site de validation: EFP (SFPME)</a:t>
          </a:r>
          <a:endParaRPr lang="fr-BE" sz="1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A30F79-AD1E-41B6-8B7E-9BF7D4A83A17}" type="parTrans" cxnId="{C95FED24-CD1A-45E0-8497-FCB9F0C9C3DA}">
      <dgm:prSet/>
      <dgm:spPr/>
      <dgm:t>
        <a:bodyPr/>
        <a:lstStyle/>
        <a:p>
          <a:endParaRPr lang="fr-BE"/>
        </a:p>
      </dgm:t>
    </dgm:pt>
    <dgm:pt modelId="{F326D249-E9D9-422D-8D79-9677A1193DB4}" type="sibTrans" cxnId="{C95FED24-CD1A-45E0-8497-FCB9F0C9C3DA}">
      <dgm:prSet/>
      <dgm:spPr/>
      <dgm:t>
        <a:bodyPr/>
        <a:lstStyle/>
        <a:p>
          <a:endParaRPr lang="fr-BE"/>
        </a:p>
      </dgm:t>
    </dgm:pt>
    <dgm:pt modelId="{B0A34D57-CCB8-413C-907E-6BD909D6D591}">
      <dgm:prSet phldrT="[Texte]" custT="1"/>
      <dgm:spPr/>
      <dgm:t>
        <a:bodyPr/>
        <a:lstStyle/>
        <a:p>
          <a:r>
            <a:rPr lang="fr-BE" sz="1000" dirty="0" smtClean="0">
              <a:latin typeface="Arial" panose="020B0604020202020204" pitchFamily="34" charset="0"/>
              <a:cs typeface="Arial" panose="020B0604020202020204" pitchFamily="34" charset="0"/>
            </a:rPr>
            <a:t>Site de validation: CDR </a:t>
          </a:r>
          <a:r>
            <a:rPr lang="fr-BE" sz="1000" dirty="0" err="1" smtClean="0">
              <a:latin typeface="Arial" panose="020B0604020202020204" pitchFamily="34" charset="0"/>
              <a:cs typeface="Arial" panose="020B0604020202020204" pitchFamily="34" charset="0"/>
            </a:rPr>
            <a:t>Horeca</a:t>
          </a:r>
          <a:r>
            <a:rPr lang="fr-BE" sz="1000" dirty="0" smtClean="0">
              <a:latin typeface="Arial" panose="020B0604020202020204" pitchFamily="34" charset="0"/>
              <a:cs typeface="Arial" panose="020B0604020202020204" pitchFamily="34" charset="0"/>
            </a:rPr>
            <a:t> Be Pro (sous-traitant BF)</a:t>
          </a:r>
          <a:endParaRPr lang="fr-BE" sz="1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BA80855-8D90-4BCA-AD49-D84841ED28BE}" type="sibTrans" cxnId="{D744FC05-FBED-4E5F-80D2-17E23F46741B}">
      <dgm:prSet/>
      <dgm:spPr/>
      <dgm:t>
        <a:bodyPr/>
        <a:lstStyle/>
        <a:p>
          <a:endParaRPr lang="fr-BE"/>
        </a:p>
      </dgm:t>
    </dgm:pt>
    <dgm:pt modelId="{BF83D36B-0E28-4B82-8216-209CE28CB2EB}" type="parTrans" cxnId="{D744FC05-FBED-4E5F-80D2-17E23F46741B}">
      <dgm:prSet/>
      <dgm:spPr/>
      <dgm:t>
        <a:bodyPr/>
        <a:lstStyle/>
        <a:p>
          <a:endParaRPr lang="fr-BE"/>
        </a:p>
      </dgm:t>
    </dgm:pt>
    <dgm:pt modelId="{8D8A0E90-B21B-4E5A-94F2-0AA714C85FD1}">
      <dgm:prSet phldrT="[Texte]" custT="1"/>
      <dgm:spPr/>
      <dgm:t>
        <a:bodyPr/>
        <a:lstStyle/>
        <a:p>
          <a:r>
            <a:rPr lang="fr-BE" sz="1000" dirty="0" smtClean="0">
              <a:latin typeface="Arial" panose="020B0604020202020204" pitchFamily="34" charset="0"/>
              <a:cs typeface="Arial" panose="020B0604020202020204" pitchFamily="34" charset="0"/>
            </a:rPr>
            <a:t>Site de validation: CERIA (EPS)</a:t>
          </a:r>
          <a:endParaRPr lang="fr-BE" sz="1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FFCAA4-9AF5-4B0D-85DA-6D4787D353E2}" type="sibTrans" cxnId="{FD81C557-2AF0-4211-9B73-379B617D7535}">
      <dgm:prSet/>
      <dgm:spPr/>
      <dgm:t>
        <a:bodyPr/>
        <a:lstStyle/>
        <a:p>
          <a:endParaRPr lang="fr-BE"/>
        </a:p>
      </dgm:t>
    </dgm:pt>
    <dgm:pt modelId="{6436FB8A-8D40-4F11-97E4-8312C7E4F45D}" type="parTrans" cxnId="{FD81C557-2AF0-4211-9B73-379B617D7535}">
      <dgm:prSet/>
      <dgm:spPr/>
      <dgm:t>
        <a:bodyPr/>
        <a:lstStyle/>
        <a:p>
          <a:endParaRPr lang="fr-BE"/>
        </a:p>
      </dgm:t>
    </dgm:pt>
    <dgm:pt modelId="{04C4C26F-F4D1-4E7F-B7C7-B98DD8190802}" type="pres">
      <dgm:prSet presAssocID="{EB116D4A-656F-43AB-B37A-D045DBBAB94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DF3A4DC6-8848-4427-8341-73ED7E1B3DA2}" type="pres">
      <dgm:prSet presAssocID="{74558317-85B5-4C8C-AE20-32713CD74778}" presName="centerShape" presStyleLbl="node0" presStyleIdx="0" presStyleCnt="1" custScaleX="152536" custScaleY="129199" custLinFactNeighborY="40"/>
      <dgm:spPr/>
      <dgm:t>
        <a:bodyPr/>
        <a:lstStyle/>
        <a:p>
          <a:endParaRPr lang="fr-BE"/>
        </a:p>
      </dgm:t>
    </dgm:pt>
    <dgm:pt modelId="{DADD45F3-6B3A-4823-9B13-05C5BB834DC3}" type="pres">
      <dgm:prSet presAssocID="{77A30F79-AD1E-41B6-8B7E-9BF7D4A83A17}" presName="Name9" presStyleLbl="parChTrans1D2" presStyleIdx="0" presStyleCnt="3"/>
      <dgm:spPr/>
      <dgm:t>
        <a:bodyPr/>
        <a:lstStyle/>
        <a:p>
          <a:endParaRPr lang="fr-BE"/>
        </a:p>
      </dgm:t>
    </dgm:pt>
    <dgm:pt modelId="{E03547D4-34D0-488A-9D35-B71FED90BE74}" type="pres">
      <dgm:prSet presAssocID="{77A30F79-AD1E-41B6-8B7E-9BF7D4A83A17}" presName="connTx" presStyleLbl="parChTrans1D2" presStyleIdx="0" presStyleCnt="3"/>
      <dgm:spPr/>
      <dgm:t>
        <a:bodyPr/>
        <a:lstStyle/>
        <a:p>
          <a:endParaRPr lang="fr-BE"/>
        </a:p>
      </dgm:t>
    </dgm:pt>
    <dgm:pt modelId="{E9DE560B-A108-4214-891B-27621A6EB3FE}" type="pres">
      <dgm:prSet presAssocID="{929E2F14-0C24-4FCC-9580-CF17A0BD60A6}" presName="node" presStyleLbl="node1" presStyleIdx="0" presStyleCnt="3" custRadScaleRad="100857" custRadScaleInc="-194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149F420D-33F2-4459-883F-764C482302B5}" type="pres">
      <dgm:prSet presAssocID="{6436FB8A-8D40-4F11-97E4-8312C7E4F45D}" presName="Name9" presStyleLbl="parChTrans1D2" presStyleIdx="1" presStyleCnt="3"/>
      <dgm:spPr/>
      <dgm:t>
        <a:bodyPr/>
        <a:lstStyle/>
        <a:p>
          <a:endParaRPr lang="fr-BE"/>
        </a:p>
      </dgm:t>
    </dgm:pt>
    <dgm:pt modelId="{5FEFF58C-F0C2-4613-9E33-BCB067FDFE9A}" type="pres">
      <dgm:prSet presAssocID="{6436FB8A-8D40-4F11-97E4-8312C7E4F45D}" presName="connTx" presStyleLbl="parChTrans1D2" presStyleIdx="1" presStyleCnt="3"/>
      <dgm:spPr/>
      <dgm:t>
        <a:bodyPr/>
        <a:lstStyle/>
        <a:p>
          <a:endParaRPr lang="fr-BE"/>
        </a:p>
      </dgm:t>
    </dgm:pt>
    <dgm:pt modelId="{CF72E06D-562F-4C65-ACA0-6E726BF131BE}" type="pres">
      <dgm:prSet presAssocID="{8D8A0E90-B21B-4E5A-94F2-0AA714C85FD1}" presName="node" presStyleLbl="node1" presStyleIdx="1" presStyleCnt="3" custRadScaleRad="112731" custRadScaleInc="-14270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66187E56-71B8-4F22-9582-CE7967DBADED}" type="pres">
      <dgm:prSet presAssocID="{BF83D36B-0E28-4B82-8216-209CE28CB2EB}" presName="Name9" presStyleLbl="parChTrans1D2" presStyleIdx="2" presStyleCnt="3"/>
      <dgm:spPr/>
      <dgm:t>
        <a:bodyPr/>
        <a:lstStyle/>
        <a:p>
          <a:endParaRPr lang="fr-BE"/>
        </a:p>
      </dgm:t>
    </dgm:pt>
    <dgm:pt modelId="{F444E4E5-2151-4B16-9F58-163341C49387}" type="pres">
      <dgm:prSet presAssocID="{BF83D36B-0E28-4B82-8216-209CE28CB2EB}" presName="connTx" presStyleLbl="parChTrans1D2" presStyleIdx="2" presStyleCnt="3"/>
      <dgm:spPr/>
      <dgm:t>
        <a:bodyPr/>
        <a:lstStyle/>
        <a:p>
          <a:endParaRPr lang="fr-BE"/>
        </a:p>
      </dgm:t>
    </dgm:pt>
    <dgm:pt modelId="{5A72C9F5-8D23-4E06-809E-5566FD5F0EF3}" type="pres">
      <dgm:prSet presAssocID="{B0A34D57-CCB8-413C-907E-6BD909D6D591}" presName="node" presStyleLbl="node1" presStyleIdx="2" presStyleCnt="3" custRadScaleRad="107407" custRadScaleInc="12404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62FF4999-DBF3-49E7-835A-A9FA713CF2EE}" type="presOf" srcId="{929E2F14-0C24-4FCC-9580-CF17A0BD60A6}" destId="{E9DE560B-A108-4214-891B-27621A6EB3FE}" srcOrd="0" destOrd="0" presId="urn:microsoft.com/office/officeart/2005/8/layout/radial1"/>
    <dgm:cxn modelId="{04C091ED-EB4D-4D76-A742-1E0A16E1D770}" type="presOf" srcId="{8D8A0E90-B21B-4E5A-94F2-0AA714C85FD1}" destId="{CF72E06D-562F-4C65-ACA0-6E726BF131BE}" srcOrd="0" destOrd="0" presId="urn:microsoft.com/office/officeart/2005/8/layout/radial1"/>
    <dgm:cxn modelId="{293D01E0-E786-4F9C-B778-E654B1A9B4B2}" type="presOf" srcId="{EB116D4A-656F-43AB-B37A-D045DBBAB94D}" destId="{04C4C26F-F4D1-4E7F-B7C7-B98DD8190802}" srcOrd="0" destOrd="0" presId="urn:microsoft.com/office/officeart/2005/8/layout/radial1"/>
    <dgm:cxn modelId="{FD81C557-2AF0-4211-9B73-379B617D7535}" srcId="{74558317-85B5-4C8C-AE20-32713CD74778}" destId="{8D8A0E90-B21B-4E5A-94F2-0AA714C85FD1}" srcOrd="1" destOrd="0" parTransId="{6436FB8A-8D40-4F11-97E4-8312C7E4F45D}" sibTransId="{5DFFCAA4-9AF5-4B0D-85DA-6D4787D353E2}"/>
    <dgm:cxn modelId="{DFD48F6F-0A15-43CB-9791-1F6C10A653D4}" type="presOf" srcId="{BF83D36B-0E28-4B82-8216-209CE28CB2EB}" destId="{66187E56-71B8-4F22-9582-CE7967DBADED}" srcOrd="0" destOrd="0" presId="urn:microsoft.com/office/officeart/2005/8/layout/radial1"/>
    <dgm:cxn modelId="{647746D7-2D36-4378-9B30-AAF0E98E3144}" type="presOf" srcId="{B0A34D57-CCB8-413C-907E-6BD909D6D591}" destId="{5A72C9F5-8D23-4E06-809E-5566FD5F0EF3}" srcOrd="0" destOrd="0" presId="urn:microsoft.com/office/officeart/2005/8/layout/radial1"/>
    <dgm:cxn modelId="{32E63B65-9355-46EE-857D-19E49E29DEC8}" srcId="{EB116D4A-656F-43AB-B37A-D045DBBAB94D}" destId="{74558317-85B5-4C8C-AE20-32713CD74778}" srcOrd="0" destOrd="0" parTransId="{B856E3D1-2AE8-417C-AE07-76EE0C2F127C}" sibTransId="{C8C46B44-7F50-47D7-820A-C4036ADAF114}"/>
    <dgm:cxn modelId="{2A803424-A9F8-4E04-B869-58EB112567C8}" type="presOf" srcId="{74558317-85B5-4C8C-AE20-32713CD74778}" destId="{DF3A4DC6-8848-4427-8341-73ED7E1B3DA2}" srcOrd="0" destOrd="0" presId="urn:microsoft.com/office/officeart/2005/8/layout/radial1"/>
    <dgm:cxn modelId="{78654915-DB81-4753-BAE2-7EE922014DBD}" type="presOf" srcId="{77A30F79-AD1E-41B6-8B7E-9BF7D4A83A17}" destId="{E03547D4-34D0-488A-9D35-B71FED90BE74}" srcOrd="1" destOrd="0" presId="urn:microsoft.com/office/officeart/2005/8/layout/radial1"/>
    <dgm:cxn modelId="{48EF7A8B-A2B9-40BC-B6EB-2F0AE1D6ABE2}" type="presOf" srcId="{BF83D36B-0E28-4B82-8216-209CE28CB2EB}" destId="{F444E4E5-2151-4B16-9F58-163341C49387}" srcOrd="1" destOrd="0" presId="urn:microsoft.com/office/officeart/2005/8/layout/radial1"/>
    <dgm:cxn modelId="{8089C72F-B8B2-44F9-A626-77CC326E2CE9}" type="presOf" srcId="{6436FB8A-8D40-4F11-97E4-8312C7E4F45D}" destId="{5FEFF58C-F0C2-4613-9E33-BCB067FDFE9A}" srcOrd="1" destOrd="0" presId="urn:microsoft.com/office/officeart/2005/8/layout/radial1"/>
    <dgm:cxn modelId="{C95FED24-CD1A-45E0-8497-FCB9F0C9C3DA}" srcId="{74558317-85B5-4C8C-AE20-32713CD74778}" destId="{929E2F14-0C24-4FCC-9580-CF17A0BD60A6}" srcOrd="0" destOrd="0" parTransId="{77A30F79-AD1E-41B6-8B7E-9BF7D4A83A17}" sibTransId="{F326D249-E9D9-422D-8D79-9677A1193DB4}"/>
    <dgm:cxn modelId="{25EDCE8C-EDAB-48EF-BF4F-B717101685CE}" type="presOf" srcId="{6436FB8A-8D40-4F11-97E4-8312C7E4F45D}" destId="{149F420D-33F2-4459-883F-764C482302B5}" srcOrd="0" destOrd="0" presId="urn:microsoft.com/office/officeart/2005/8/layout/radial1"/>
    <dgm:cxn modelId="{D7025C93-3E78-4576-8CF9-18AAC4D930B7}" type="presOf" srcId="{77A30F79-AD1E-41B6-8B7E-9BF7D4A83A17}" destId="{DADD45F3-6B3A-4823-9B13-05C5BB834DC3}" srcOrd="0" destOrd="0" presId="urn:microsoft.com/office/officeart/2005/8/layout/radial1"/>
    <dgm:cxn modelId="{D744FC05-FBED-4E5F-80D2-17E23F46741B}" srcId="{74558317-85B5-4C8C-AE20-32713CD74778}" destId="{B0A34D57-CCB8-413C-907E-6BD909D6D591}" srcOrd="2" destOrd="0" parTransId="{BF83D36B-0E28-4B82-8216-209CE28CB2EB}" sibTransId="{FBA80855-8D90-4BCA-AD49-D84841ED28BE}"/>
    <dgm:cxn modelId="{0D99C9E8-7475-4136-ACE6-C2747883A2FC}" type="presParOf" srcId="{04C4C26F-F4D1-4E7F-B7C7-B98DD8190802}" destId="{DF3A4DC6-8848-4427-8341-73ED7E1B3DA2}" srcOrd="0" destOrd="0" presId="urn:microsoft.com/office/officeart/2005/8/layout/radial1"/>
    <dgm:cxn modelId="{DCE12FCC-7450-4851-B3D1-843F818E5BDE}" type="presParOf" srcId="{04C4C26F-F4D1-4E7F-B7C7-B98DD8190802}" destId="{DADD45F3-6B3A-4823-9B13-05C5BB834DC3}" srcOrd="1" destOrd="0" presId="urn:microsoft.com/office/officeart/2005/8/layout/radial1"/>
    <dgm:cxn modelId="{94FBD849-CEBD-4EC7-B13A-631DDE8275C5}" type="presParOf" srcId="{DADD45F3-6B3A-4823-9B13-05C5BB834DC3}" destId="{E03547D4-34D0-488A-9D35-B71FED90BE74}" srcOrd="0" destOrd="0" presId="urn:microsoft.com/office/officeart/2005/8/layout/radial1"/>
    <dgm:cxn modelId="{E95C8D4E-76FC-48ED-A7B5-368DA4C03A9E}" type="presParOf" srcId="{04C4C26F-F4D1-4E7F-B7C7-B98DD8190802}" destId="{E9DE560B-A108-4214-891B-27621A6EB3FE}" srcOrd="2" destOrd="0" presId="urn:microsoft.com/office/officeart/2005/8/layout/radial1"/>
    <dgm:cxn modelId="{72D37637-41FA-42DC-A85E-76E273DC20A6}" type="presParOf" srcId="{04C4C26F-F4D1-4E7F-B7C7-B98DD8190802}" destId="{149F420D-33F2-4459-883F-764C482302B5}" srcOrd="3" destOrd="0" presId="urn:microsoft.com/office/officeart/2005/8/layout/radial1"/>
    <dgm:cxn modelId="{286E9E26-7737-4524-9F08-297E071141BA}" type="presParOf" srcId="{149F420D-33F2-4459-883F-764C482302B5}" destId="{5FEFF58C-F0C2-4613-9E33-BCB067FDFE9A}" srcOrd="0" destOrd="0" presId="urn:microsoft.com/office/officeart/2005/8/layout/radial1"/>
    <dgm:cxn modelId="{9C808B65-C53E-4844-91B4-1396D87FC9CB}" type="presParOf" srcId="{04C4C26F-F4D1-4E7F-B7C7-B98DD8190802}" destId="{CF72E06D-562F-4C65-ACA0-6E726BF131BE}" srcOrd="4" destOrd="0" presId="urn:microsoft.com/office/officeart/2005/8/layout/radial1"/>
    <dgm:cxn modelId="{71117738-6795-4951-B18C-A05A19D974D4}" type="presParOf" srcId="{04C4C26F-F4D1-4E7F-B7C7-B98DD8190802}" destId="{66187E56-71B8-4F22-9582-CE7967DBADED}" srcOrd="5" destOrd="0" presId="urn:microsoft.com/office/officeart/2005/8/layout/radial1"/>
    <dgm:cxn modelId="{8CD63095-622F-48F9-A143-2FD1E9EBA62C}" type="presParOf" srcId="{66187E56-71B8-4F22-9582-CE7967DBADED}" destId="{F444E4E5-2151-4B16-9F58-163341C49387}" srcOrd="0" destOrd="0" presId="urn:microsoft.com/office/officeart/2005/8/layout/radial1"/>
    <dgm:cxn modelId="{CD4E47A1-30B4-4440-8C0C-54B98E865135}" type="presParOf" srcId="{04C4C26F-F4D1-4E7F-B7C7-B98DD8190802}" destId="{5A72C9F5-8D23-4E06-809E-5566FD5F0EF3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B116D4A-656F-43AB-B37A-D045DBBAB94D}" type="doc">
      <dgm:prSet loTypeId="urn:microsoft.com/office/officeart/2005/8/layout/radial1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fr-BE"/>
        </a:p>
      </dgm:t>
    </dgm:pt>
    <dgm:pt modelId="{74558317-85B5-4C8C-AE20-32713CD74778}">
      <dgm:prSet phldrT="[Texte]" custT="1"/>
      <dgm:spPr/>
      <dgm:t>
        <a:bodyPr/>
        <a:lstStyle/>
        <a:p>
          <a:r>
            <a:rPr lang="fr-BE" sz="1100" b="1" dirty="0" smtClean="0">
              <a:latin typeface="Arial" panose="020B0604020202020204" pitchFamily="34" charset="0"/>
              <a:cs typeface="Arial" panose="020B0604020202020204" pitchFamily="34" charset="0"/>
            </a:rPr>
            <a:t>PORTE D’ENTREE du </a:t>
          </a:r>
          <a:r>
            <a:rPr lang="fr-BE" sz="1100" b="1" dirty="0" err="1" smtClean="0">
              <a:latin typeface="Arial" panose="020B0604020202020204" pitchFamily="34" charset="0"/>
              <a:cs typeface="Arial" panose="020B0604020202020204" pitchFamily="34" charset="0"/>
            </a:rPr>
            <a:t>CdV</a:t>
          </a:r>
          <a:r>
            <a:rPr lang="fr-BE" sz="1100" b="1" dirty="0" smtClean="0">
              <a:latin typeface="Arial" panose="020B0604020202020204" pitchFamily="34" charset="0"/>
              <a:cs typeface="Arial" panose="020B0604020202020204" pitchFamily="34" charset="0"/>
            </a:rPr>
            <a:t> bruxellois des métiers du tertiaire (Pôle </a:t>
          </a:r>
          <a:r>
            <a:rPr lang="fr-BE" sz="1100" b="1" dirty="0" err="1" smtClean="0">
              <a:latin typeface="Arial" panose="020B0604020202020204" pitchFamily="34" charset="0"/>
              <a:cs typeface="Arial" panose="020B0604020202020204" pitchFamily="34" charset="0"/>
            </a:rPr>
            <a:t>bf</a:t>
          </a:r>
          <a:r>
            <a:rPr lang="fr-BE" sz="1100" b="1" dirty="0" smtClean="0">
              <a:latin typeface="Arial" panose="020B0604020202020204" pitchFamily="34" charset="0"/>
              <a:cs typeface="Arial" panose="020B0604020202020204" pitchFamily="34" charset="0"/>
            </a:rPr>
            <a:t>. bureau &amp; services)</a:t>
          </a:r>
        </a:p>
        <a:p>
          <a:r>
            <a:rPr lang="fr-BE" sz="1100" dirty="0" smtClean="0">
              <a:latin typeface="Arial" panose="020B0604020202020204" pitchFamily="34" charset="0"/>
              <a:cs typeface="Arial" panose="020B0604020202020204" pitchFamily="34" charset="0"/>
            </a:rPr>
            <a:t>accueil, information, module court de préparation à la VDC (avec BF), screening (avec BF), inscription à la validation</a:t>
          </a:r>
          <a:endParaRPr lang="fr-BE" sz="1100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endParaRPr lang="fr-BE" sz="1100" dirty="0" smtClean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56E3D1-2AE8-417C-AE07-76EE0C2F127C}" type="parTrans" cxnId="{32E63B65-9355-46EE-857D-19E49E29DEC8}">
      <dgm:prSet/>
      <dgm:spPr/>
      <dgm:t>
        <a:bodyPr/>
        <a:lstStyle/>
        <a:p>
          <a:endParaRPr lang="fr-BE"/>
        </a:p>
      </dgm:t>
    </dgm:pt>
    <dgm:pt modelId="{C8C46B44-7F50-47D7-820A-C4036ADAF114}" type="sibTrans" cxnId="{32E63B65-9355-46EE-857D-19E49E29DEC8}">
      <dgm:prSet/>
      <dgm:spPr/>
      <dgm:t>
        <a:bodyPr/>
        <a:lstStyle/>
        <a:p>
          <a:endParaRPr lang="fr-BE"/>
        </a:p>
      </dgm:t>
    </dgm:pt>
    <dgm:pt modelId="{929E2F14-0C24-4FCC-9580-CF17A0BD60A6}">
      <dgm:prSet phldrT="[Texte]" custT="1"/>
      <dgm:spPr/>
      <dgm:t>
        <a:bodyPr/>
        <a:lstStyle/>
        <a:p>
          <a:r>
            <a:rPr lang="fr-BE" sz="1100" dirty="0" smtClean="0">
              <a:latin typeface="Arial" panose="020B0604020202020204" pitchFamily="34" charset="0"/>
              <a:cs typeface="Arial" panose="020B0604020202020204" pitchFamily="34" charset="0"/>
            </a:rPr>
            <a:t>Site de validation : l’EPFC </a:t>
          </a:r>
          <a:r>
            <a:rPr lang="fr-BE" sz="1100" b="0" dirty="0" smtClean="0">
              <a:latin typeface="Arial" panose="020B0604020202020204" pitchFamily="34" charset="0"/>
              <a:cs typeface="Arial" panose="020B0604020202020204" pitchFamily="34" charset="0"/>
            </a:rPr>
            <a:t>(EPS)</a:t>
          </a:r>
          <a:endParaRPr lang="fr-BE" sz="11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A30F79-AD1E-41B6-8B7E-9BF7D4A83A17}" type="parTrans" cxnId="{C95FED24-CD1A-45E0-8497-FCB9F0C9C3DA}">
      <dgm:prSet/>
      <dgm:spPr/>
      <dgm:t>
        <a:bodyPr/>
        <a:lstStyle/>
        <a:p>
          <a:endParaRPr lang="fr-BE"/>
        </a:p>
      </dgm:t>
    </dgm:pt>
    <dgm:pt modelId="{F326D249-E9D9-422D-8D79-9677A1193DB4}" type="sibTrans" cxnId="{C95FED24-CD1A-45E0-8497-FCB9F0C9C3DA}">
      <dgm:prSet/>
      <dgm:spPr/>
      <dgm:t>
        <a:bodyPr/>
        <a:lstStyle/>
        <a:p>
          <a:endParaRPr lang="fr-BE"/>
        </a:p>
      </dgm:t>
    </dgm:pt>
    <dgm:pt modelId="{B0A34D57-CCB8-413C-907E-6BD909D6D591}">
      <dgm:prSet phldrT="[Texte]" custT="1"/>
      <dgm:spPr/>
      <dgm:t>
        <a:bodyPr/>
        <a:lstStyle/>
        <a:p>
          <a:r>
            <a:rPr lang="fr-BE" sz="1100" dirty="0" smtClean="0">
              <a:latin typeface="Arial" panose="020B0604020202020204" pitchFamily="34" charset="0"/>
              <a:cs typeface="Arial" panose="020B0604020202020204" pitchFamily="34" charset="0"/>
            </a:rPr>
            <a:t>Site de validation: </a:t>
          </a:r>
          <a:r>
            <a:rPr lang="fr-BE" sz="1100" b="0" dirty="0" err="1" smtClean="0">
              <a:latin typeface="Arial" panose="020B0604020202020204" pitchFamily="34" charset="0"/>
              <a:cs typeface="Arial" panose="020B0604020202020204" pitchFamily="34" charset="0"/>
            </a:rPr>
            <a:t>bf.bureau&amp;service</a:t>
          </a:r>
          <a:endParaRPr lang="fr-BE" sz="11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BA80855-8D90-4BCA-AD49-D84841ED28BE}" type="sibTrans" cxnId="{D744FC05-FBED-4E5F-80D2-17E23F46741B}">
      <dgm:prSet/>
      <dgm:spPr/>
      <dgm:t>
        <a:bodyPr/>
        <a:lstStyle/>
        <a:p>
          <a:endParaRPr lang="fr-BE"/>
        </a:p>
      </dgm:t>
    </dgm:pt>
    <dgm:pt modelId="{BF83D36B-0E28-4B82-8216-209CE28CB2EB}" type="parTrans" cxnId="{D744FC05-FBED-4E5F-80D2-17E23F46741B}">
      <dgm:prSet/>
      <dgm:spPr/>
      <dgm:t>
        <a:bodyPr/>
        <a:lstStyle/>
        <a:p>
          <a:endParaRPr lang="fr-BE"/>
        </a:p>
      </dgm:t>
    </dgm:pt>
    <dgm:pt modelId="{8D8A0E90-B21B-4E5A-94F2-0AA714C85FD1}">
      <dgm:prSet phldrT="[Texte]" custT="1"/>
      <dgm:spPr/>
      <dgm:t>
        <a:bodyPr/>
        <a:lstStyle/>
        <a:p>
          <a:r>
            <a:rPr lang="fr-BE" sz="1100" dirty="0" smtClean="0">
              <a:latin typeface="Arial" panose="020B0604020202020204" pitchFamily="34" charset="0"/>
              <a:cs typeface="Arial" panose="020B0604020202020204" pitchFamily="34" charset="0"/>
            </a:rPr>
            <a:t>Sites de validation: </a:t>
          </a:r>
          <a:r>
            <a:rPr lang="fr-BE" sz="1100" b="0" dirty="0" smtClean="0">
              <a:latin typeface="Arial" panose="020B0604020202020204" pitchFamily="34" charset="0"/>
              <a:cs typeface="Arial" panose="020B0604020202020204" pitchFamily="34" charset="0"/>
            </a:rPr>
            <a:t>Ouverture possible à des OISP, CDR </a:t>
          </a:r>
          <a:r>
            <a:rPr lang="fr-BE" sz="1100" b="0" dirty="0" err="1" smtClean="0">
              <a:latin typeface="Arial" panose="020B0604020202020204" pitchFamily="34" charset="0"/>
              <a:cs typeface="Arial" panose="020B0604020202020204" pitchFamily="34" charset="0"/>
            </a:rPr>
            <a:t>Beezy</a:t>
          </a:r>
          <a:r>
            <a:rPr lang="fr-BE" sz="1100" b="0" dirty="0" smtClean="0">
              <a:latin typeface="Arial" panose="020B0604020202020204" pitchFamily="34" charset="0"/>
              <a:cs typeface="Arial" panose="020B0604020202020204" pitchFamily="34" charset="0"/>
            </a:rPr>
            <a:t>, l’EFP, etc.</a:t>
          </a:r>
          <a:endParaRPr lang="fr-BE" sz="1100" b="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FFCAA4-9AF5-4B0D-85DA-6D4787D353E2}" type="sibTrans" cxnId="{FD81C557-2AF0-4211-9B73-379B617D7535}">
      <dgm:prSet/>
      <dgm:spPr/>
      <dgm:t>
        <a:bodyPr/>
        <a:lstStyle/>
        <a:p>
          <a:endParaRPr lang="fr-BE"/>
        </a:p>
      </dgm:t>
    </dgm:pt>
    <dgm:pt modelId="{6436FB8A-8D40-4F11-97E4-8312C7E4F45D}" type="parTrans" cxnId="{FD81C557-2AF0-4211-9B73-379B617D7535}">
      <dgm:prSet/>
      <dgm:spPr/>
      <dgm:t>
        <a:bodyPr/>
        <a:lstStyle/>
        <a:p>
          <a:endParaRPr lang="fr-BE"/>
        </a:p>
      </dgm:t>
    </dgm:pt>
    <dgm:pt modelId="{04C4C26F-F4D1-4E7F-B7C7-B98DD8190802}" type="pres">
      <dgm:prSet presAssocID="{EB116D4A-656F-43AB-B37A-D045DBBAB94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DF3A4DC6-8848-4427-8341-73ED7E1B3DA2}" type="pres">
      <dgm:prSet presAssocID="{74558317-85B5-4C8C-AE20-32713CD74778}" presName="centerShape" presStyleLbl="node0" presStyleIdx="0" presStyleCnt="1" custScaleX="172248" custScaleY="142107"/>
      <dgm:spPr/>
      <dgm:t>
        <a:bodyPr/>
        <a:lstStyle/>
        <a:p>
          <a:endParaRPr lang="fr-BE"/>
        </a:p>
      </dgm:t>
    </dgm:pt>
    <dgm:pt modelId="{DADD45F3-6B3A-4823-9B13-05C5BB834DC3}" type="pres">
      <dgm:prSet presAssocID="{77A30F79-AD1E-41B6-8B7E-9BF7D4A83A17}" presName="Name9" presStyleLbl="parChTrans1D2" presStyleIdx="0" presStyleCnt="3"/>
      <dgm:spPr/>
      <dgm:t>
        <a:bodyPr/>
        <a:lstStyle/>
        <a:p>
          <a:endParaRPr lang="fr-BE"/>
        </a:p>
      </dgm:t>
    </dgm:pt>
    <dgm:pt modelId="{E03547D4-34D0-488A-9D35-B71FED90BE74}" type="pres">
      <dgm:prSet presAssocID="{77A30F79-AD1E-41B6-8B7E-9BF7D4A83A17}" presName="connTx" presStyleLbl="parChTrans1D2" presStyleIdx="0" presStyleCnt="3"/>
      <dgm:spPr/>
      <dgm:t>
        <a:bodyPr/>
        <a:lstStyle/>
        <a:p>
          <a:endParaRPr lang="fr-BE"/>
        </a:p>
      </dgm:t>
    </dgm:pt>
    <dgm:pt modelId="{E9DE560B-A108-4214-891B-27621A6EB3FE}" type="pres">
      <dgm:prSet presAssocID="{929E2F14-0C24-4FCC-9580-CF17A0BD60A6}" presName="node" presStyleLbl="node1" presStyleIdx="0" presStyleCnt="3" custScaleX="75073" custScaleY="66025" custRadScaleRad="93063" custRadScaleInc="-328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149F420D-33F2-4459-883F-764C482302B5}" type="pres">
      <dgm:prSet presAssocID="{6436FB8A-8D40-4F11-97E4-8312C7E4F45D}" presName="Name9" presStyleLbl="parChTrans1D2" presStyleIdx="1" presStyleCnt="3"/>
      <dgm:spPr/>
      <dgm:t>
        <a:bodyPr/>
        <a:lstStyle/>
        <a:p>
          <a:endParaRPr lang="fr-BE"/>
        </a:p>
      </dgm:t>
    </dgm:pt>
    <dgm:pt modelId="{5FEFF58C-F0C2-4613-9E33-BCB067FDFE9A}" type="pres">
      <dgm:prSet presAssocID="{6436FB8A-8D40-4F11-97E4-8312C7E4F45D}" presName="connTx" presStyleLbl="parChTrans1D2" presStyleIdx="1" presStyleCnt="3"/>
      <dgm:spPr/>
      <dgm:t>
        <a:bodyPr/>
        <a:lstStyle/>
        <a:p>
          <a:endParaRPr lang="fr-BE"/>
        </a:p>
      </dgm:t>
    </dgm:pt>
    <dgm:pt modelId="{CF72E06D-562F-4C65-ACA0-6E726BF131BE}" type="pres">
      <dgm:prSet presAssocID="{8D8A0E90-B21B-4E5A-94F2-0AA714C85FD1}" presName="node" presStyleLbl="node1" presStyleIdx="1" presStyleCnt="3" custScaleX="96740" custScaleY="88257" custRadScaleRad="113195" custRadScaleInc="-2671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66187E56-71B8-4F22-9582-CE7967DBADED}" type="pres">
      <dgm:prSet presAssocID="{BF83D36B-0E28-4B82-8216-209CE28CB2EB}" presName="Name9" presStyleLbl="parChTrans1D2" presStyleIdx="2" presStyleCnt="3"/>
      <dgm:spPr/>
      <dgm:t>
        <a:bodyPr/>
        <a:lstStyle/>
        <a:p>
          <a:endParaRPr lang="fr-BE"/>
        </a:p>
      </dgm:t>
    </dgm:pt>
    <dgm:pt modelId="{F444E4E5-2151-4B16-9F58-163341C49387}" type="pres">
      <dgm:prSet presAssocID="{BF83D36B-0E28-4B82-8216-209CE28CB2EB}" presName="connTx" presStyleLbl="parChTrans1D2" presStyleIdx="2" presStyleCnt="3"/>
      <dgm:spPr/>
      <dgm:t>
        <a:bodyPr/>
        <a:lstStyle/>
        <a:p>
          <a:endParaRPr lang="fr-BE"/>
        </a:p>
      </dgm:t>
    </dgm:pt>
    <dgm:pt modelId="{5A72C9F5-8D23-4E06-809E-5566FD5F0EF3}" type="pres">
      <dgm:prSet presAssocID="{B0A34D57-CCB8-413C-907E-6BD909D6D591}" presName="node" presStyleLbl="node1" presStyleIdx="2" presStyleCnt="3" custScaleX="86419" custScaleY="76717" custRadScaleRad="109235" custRadScaleInc="789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12B72D3F-6BCE-4BE4-95EA-F72A11CECF71}" type="presOf" srcId="{929E2F14-0C24-4FCC-9580-CF17A0BD60A6}" destId="{E9DE560B-A108-4214-891B-27621A6EB3FE}" srcOrd="0" destOrd="0" presId="urn:microsoft.com/office/officeart/2005/8/layout/radial1"/>
    <dgm:cxn modelId="{C95FED24-CD1A-45E0-8497-FCB9F0C9C3DA}" srcId="{74558317-85B5-4C8C-AE20-32713CD74778}" destId="{929E2F14-0C24-4FCC-9580-CF17A0BD60A6}" srcOrd="0" destOrd="0" parTransId="{77A30F79-AD1E-41B6-8B7E-9BF7D4A83A17}" sibTransId="{F326D249-E9D9-422D-8D79-9677A1193DB4}"/>
    <dgm:cxn modelId="{C533DAE4-D72D-49A8-9F52-726707DBC76D}" type="presOf" srcId="{BF83D36B-0E28-4B82-8216-209CE28CB2EB}" destId="{66187E56-71B8-4F22-9582-CE7967DBADED}" srcOrd="0" destOrd="0" presId="urn:microsoft.com/office/officeart/2005/8/layout/radial1"/>
    <dgm:cxn modelId="{8BEB548E-5333-41A6-A278-A4263E7F4BB6}" type="presOf" srcId="{6436FB8A-8D40-4F11-97E4-8312C7E4F45D}" destId="{5FEFF58C-F0C2-4613-9E33-BCB067FDFE9A}" srcOrd="1" destOrd="0" presId="urn:microsoft.com/office/officeart/2005/8/layout/radial1"/>
    <dgm:cxn modelId="{4A3B07AD-D2B6-422A-A55A-AD4F2C8E56CD}" type="presOf" srcId="{77A30F79-AD1E-41B6-8B7E-9BF7D4A83A17}" destId="{E03547D4-34D0-488A-9D35-B71FED90BE74}" srcOrd="1" destOrd="0" presId="urn:microsoft.com/office/officeart/2005/8/layout/radial1"/>
    <dgm:cxn modelId="{8D5E5F3D-66BC-4C75-8D7B-D26D9D21345E}" type="presOf" srcId="{EB116D4A-656F-43AB-B37A-D045DBBAB94D}" destId="{04C4C26F-F4D1-4E7F-B7C7-B98DD8190802}" srcOrd="0" destOrd="0" presId="urn:microsoft.com/office/officeart/2005/8/layout/radial1"/>
    <dgm:cxn modelId="{156776E8-5CB4-4D2A-A79D-47C395363F3E}" type="presOf" srcId="{B0A34D57-CCB8-413C-907E-6BD909D6D591}" destId="{5A72C9F5-8D23-4E06-809E-5566FD5F0EF3}" srcOrd="0" destOrd="0" presId="urn:microsoft.com/office/officeart/2005/8/layout/radial1"/>
    <dgm:cxn modelId="{6BA9FE1A-9FA9-48BB-B578-E06EF7ED4923}" type="presOf" srcId="{8D8A0E90-B21B-4E5A-94F2-0AA714C85FD1}" destId="{CF72E06D-562F-4C65-ACA0-6E726BF131BE}" srcOrd="0" destOrd="0" presId="urn:microsoft.com/office/officeart/2005/8/layout/radial1"/>
    <dgm:cxn modelId="{8E0B21C3-795C-46BF-BAEA-76825FDFA56B}" type="presOf" srcId="{BF83D36B-0E28-4B82-8216-209CE28CB2EB}" destId="{F444E4E5-2151-4B16-9F58-163341C49387}" srcOrd="1" destOrd="0" presId="urn:microsoft.com/office/officeart/2005/8/layout/radial1"/>
    <dgm:cxn modelId="{F4141129-5CCB-46B5-9B26-EDB2B2D41022}" type="presOf" srcId="{6436FB8A-8D40-4F11-97E4-8312C7E4F45D}" destId="{149F420D-33F2-4459-883F-764C482302B5}" srcOrd="0" destOrd="0" presId="urn:microsoft.com/office/officeart/2005/8/layout/radial1"/>
    <dgm:cxn modelId="{138123D0-F707-4492-A973-77498A5204F4}" type="presOf" srcId="{77A30F79-AD1E-41B6-8B7E-9BF7D4A83A17}" destId="{DADD45F3-6B3A-4823-9B13-05C5BB834DC3}" srcOrd="0" destOrd="0" presId="urn:microsoft.com/office/officeart/2005/8/layout/radial1"/>
    <dgm:cxn modelId="{32E63B65-9355-46EE-857D-19E49E29DEC8}" srcId="{EB116D4A-656F-43AB-B37A-D045DBBAB94D}" destId="{74558317-85B5-4C8C-AE20-32713CD74778}" srcOrd="0" destOrd="0" parTransId="{B856E3D1-2AE8-417C-AE07-76EE0C2F127C}" sibTransId="{C8C46B44-7F50-47D7-820A-C4036ADAF114}"/>
    <dgm:cxn modelId="{D744FC05-FBED-4E5F-80D2-17E23F46741B}" srcId="{74558317-85B5-4C8C-AE20-32713CD74778}" destId="{B0A34D57-CCB8-413C-907E-6BD909D6D591}" srcOrd="2" destOrd="0" parTransId="{BF83D36B-0E28-4B82-8216-209CE28CB2EB}" sibTransId="{FBA80855-8D90-4BCA-AD49-D84841ED28BE}"/>
    <dgm:cxn modelId="{FD81C557-2AF0-4211-9B73-379B617D7535}" srcId="{74558317-85B5-4C8C-AE20-32713CD74778}" destId="{8D8A0E90-B21B-4E5A-94F2-0AA714C85FD1}" srcOrd="1" destOrd="0" parTransId="{6436FB8A-8D40-4F11-97E4-8312C7E4F45D}" sibTransId="{5DFFCAA4-9AF5-4B0D-85DA-6D4787D353E2}"/>
    <dgm:cxn modelId="{243854E1-B2A1-4BBC-BF5D-C9D690BB822C}" type="presOf" srcId="{74558317-85B5-4C8C-AE20-32713CD74778}" destId="{DF3A4DC6-8848-4427-8341-73ED7E1B3DA2}" srcOrd="0" destOrd="0" presId="urn:microsoft.com/office/officeart/2005/8/layout/radial1"/>
    <dgm:cxn modelId="{0E2A4641-44DA-427F-A083-DF54052C4D76}" type="presParOf" srcId="{04C4C26F-F4D1-4E7F-B7C7-B98DD8190802}" destId="{DF3A4DC6-8848-4427-8341-73ED7E1B3DA2}" srcOrd="0" destOrd="0" presId="urn:microsoft.com/office/officeart/2005/8/layout/radial1"/>
    <dgm:cxn modelId="{A085719F-053D-4B3E-9B3C-A539B9003FD9}" type="presParOf" srcId="{04C4C26F-F4D1-4E7F-B7C7-B98DD8190802}" destId="{DADD45F3-6B3A-4823-9B13-05C5BB834DC3}" srcOrd="1" destOrd="0" presId="urn:microsoft.com/office/officeart/2005/8/layout/radial1"/>
    <dgm:cxn modelId="{FF641EA7-1F4B-425C-94A7-5EA61F04603B}" type="presParOf" srcId="{DADD45F3-6B3A-4823-9B13-05C5BB834DC3}" destId="{E03547D4-34D0-488A-9D35-B71FED90BE74}" srcOrd="0" destOrd="0" presId="urn:microsoft.com/office/officeart/2005/8/layout/radial1"/>
    <dgm:cxn modelId="{5E7E15D5-4355-4AE8-84C7-1C65C49D84B5}" type="presParOf" srcId="{04C4C26F-F4D1-4E7F-B7C7-B98DD8190802}" destId="{E9DE560B-A108-4214-891B-27621A6EB3FE}" srcOrd="2" destOrd="0" presId="urn:microsoft.com/office/officeart/2005/8/layout/radial1"/>
    <dgm:cxn modelId="{C9B85088-EF80-4011-8B82-6919075D22E9}" type="presParOf" srcId="{04C4C26F-F4D1-4E7F-B7C7-B98DD8190802}" destId="{149F420D-33F2-4459-883F-764C482302B5}" srcOrd="3" destOrd="0" presId="urn:microsoft.com/office/officeart/2005/8/layout/radial1"/>
    <dgm:cxn modelId="{6236D785-B0AF-4861-856A-D7214F61D62A}" type="presParOf" srcId="{149F420D-33F2-4459-883F-764C482302B5}" destId="{5FEFF58C-F0C2-4613-9E33-BCB067FDFE9A}" srcOrd="0" destOrd="0" presId="urn:microsoft.com/office/officeart/2005/8/layout/radial1"/>
    <dgm:cxn modelId="{2823DD52-08CE-471E-B7A4-4817F51E9755}" type="presParOf" srcId="{04C4C26F-F4D1-4E7F-B7C7-B98DD8190802}" destId="{CF72E06D-562F-4C65-ACA0-6E726BF131BE}" srcOrd="4" destOrd="0" presId="urn:microsoft.com/office/officeart/2005/8/layout/radial1"/>
    <dgm:cxn modelId="{229ADEA1-E821-46E7-A399-DAC457436A50}" type="presParOf" srcId="{04C4C26F-F4D1-4E7F-B7C7-B98DD8190802}" destId="{66187E56-71B8-4F22-9582-CE7967DBADED}" srcOrd="5" destOrd="0" presId="urn:microsoft.com/office/officeart/2005/8/layout/radial1"/>
    <dgm:cxn modelId="{0A311F91-EF4D-4C80-BD98-A79BB0CB5599}" type="presParOf" srcId="{66187E56-71B8-4F22-9582-CE7967DBADED}" destId="{F444E4E5-2151-4B16-9F58-163341C49387}" srcOrd="0" destOrd="0" presId="urn:microsoft.com/office/officeart/2005/8/layout/radial1"/>
    <dgm:cxn modelId="{CE0291E7-2E30-4483-B81E-B6F35CB265C5}" type="presParOf" srcId="{04C4C26F-F4D1-4E7F-B7C7-B98DD8190802}" destId="{5A72C9F5-8D23-4E06-809E-5566FD5F0EF3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116D4A-656F-43AB-B37A-D045DBBAB94D}" type="doc">
      <dgm:prSet loTypeId="urn:microsoft.com/office/officeart/2005/8/layout/radial1" loCatId="cycle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fr-BE"/>
        </a:p>
      </dgm:t>
    </dgm:pt>
    <dgm:pt modelId="{74558317-85B5-4C8C-AE20-32713CD74778}">
      <dgm:prSet phldrT="[Texte]" custT="1"/>
      <dgm:spPr/>
      <dgm:t>
        <a:bodyPr/>
        <a:lstStyle/>
        <a:p>
          <a:r>
            <a:rPr lang="fr-BE" sz="1100" b="1" dirty="0" smtClean="0">
              <a:latin typeface="Arial" panose="020B0604020202020204" pitchFamily="34" charset="0"/>
              <a:cs typeface="Arial" panose="020B0604020202020204" pitchFamily="34" charset="0"/>
            </a:rPr>
            <a:t>PORTE D’ENTREE du </a:t>
          </a:r>
          <a:r>
            <a:rPr lang="fr-BE" sz="1100" b="1" dirty="0" err="1" smtClean="0">
              <a:latin typeface="Arial" panose="020B0604020202020204" pitchFamily="34" charset="0"/>
              <a:cs typeface="Arial" panose="020B0604020202020204" pitchFamily="34" charset="0"/>
            </a:rPr>
            <a:t>CdV</a:t>
          </a:r>
          <a:r>
            <a:rPr lang="fr-BE" sz="1100" b="1" dirty="0" smtClean="0">
              <a:latin typeface="Arial" panose="020B0604020202020204" pitchFamily="34" charset="0"/>
              <a:cs typeface="Arial" panose="020B0604020202020204" pitchFamily="34" charset="0"/>
            </a:rPr>
            <a:t> bruxellois des métiers de la construction (</a:t>
          </a:r>
          <a:r>
            <a:rPr lang="fr-BE" sz="1100" b="1" dirty="0" err="1" smtClean="0">
              <a:latin typeface="Arial" panose="020B0604020202020204" pitchFamily="34" charset="0"/>
              <a:cs typeface="Arial" panose="020B0604020202020204" pitchFamily="34" charset="0"/>
            </a:rPr>
            <a:t>ConstruCity</a:t>
          </a:r>
          <a:r>
            <a:rPr lang="fr-BE" sz="1100" b="1" dirty="0" smtClean="0">
              <a:latin typeface="Arial" panose="020B0604020202020204" pitchFamily="34" charset="0"/>
              <a:cs typeface="Arial" panose="020B0604020202020204" pitchFamily="34" charset="0"/>
            </a:rPr>
            <a:t>):</a:t>
          </a:r>
        </a:p>
        <a:p>
          <a:r>
            <a:rPr lang="fr-BE" sz="1100" b="1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BE" sz="1100" dirty="0" smtClean="0">
              <a:latin typeface="Arial" panose="020B0604020202020204" pitchFamily="34" charset="0"/>
              <a:cs typeface="Arial" panose="020B0604020202020204" pitchFamily="34" charset="0"/>
            </a:rPr>
            <a:t>accueil, information, module court de préparation à la VDC (avec BF), screening (avec BF), inscription à la validation</a:t>
          </a:r>
          <a:endParaRPr lang="fr-BE" sz="11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B856E3D1-2AE8-417C-AE07-76EE0C2F127C}" type="parTrans" cxnId="{32E63B65-9355-46EE-857D-19E49E29DEC8}">
      <dgm:prSet/>
      <dgm:spPr/>
      <dgm:t>
        <a:bodyPr/>
        <a:lstStyle/>
        <a:p>
          <a:endParaRPr lang="fr-BE"/>
        </a:p>
      </dgm:t>
    </dgm:pt>
    <dgm:pt modelId="{C8C46B44-7F50-47D7-820A-C4036ADAF114}" type="sibTrans" cxnId="{32E63B65-9355-46EE-857D-19E49E29DEC8}">
      <dgm:prSet/>
      <dgm:spPr/>
      <dgm:t>
        <a:bodyPr/>
        <a:lstStyle/>
        <a:p>
          <a:endParaRPr lang="fr-BE"/>
        </a:p>
      </dgm:t>
    </dgm:pt>
    <dgm:pt modelId="{929E2F14-0C24-4FCC-9580-CF17A0BD60A6}">
      <dgm:prSet phldrT="[Texte]" custT="1"/>
      <dgm:spPr/>
      <dgm:t>
        <a:bodyPr/>
        <a:lstStyle/>
        <a:p>
          <a:r>
            <a:rPr lang="fr-BE" sz="1100" dirty="0" smtClean="0">
              <a:latin typeface="Arial" panose="020B0604020202020204" pitchFamily="34" charset="0"/>
              <a:cs typeface="Arial" panose="020B0604020202020204" pitchFamily="34" charset="0"/>
            </a:rPr>
            <a:t>Site de validation : </a:t>
          </a:r>
        </a:p>
        <a:p>
          <a:r>
            <a:rPr lang="fr-BE" sz="1100" dirty="0" smtClean="0">
              <a:latin typeface="Arial" panose="020B0604020202020204" pitchFamily="34" charset="0"/>
              <a:cs typeface="Arial" panose="020B0604020202020204" pitchFamily="34" charset="0"/>
            </a:rPr>
            <a:t>EFP (SFPME)</a:t>
          </a:r>
          <a:endParaRPr lang="fr-BE" sz="11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7A30F79-AD1E-41B6-8B7E-9BF7D4A83A17}" type="parTrans" cxnId="{C95FED24-CD1A-45E0-8497-FCB9F0C9C3DA}">
      <dgm:prSet/>
      <dgm:spPr/>
      <dgm:t>
        <a:bodyPr/>
        <a:lstStyle/>
        <a:p>
          <a:endParaRPr lang="fr-BE"/>
        </a:p>
      </dgm:t>
    </dgm:pt>
    <dgm:pt modelId="{F326D249-E9D9-422D-8D79-9677A1193DB4}" type="sibTrans" cxnId="{C95FED24-CD1A-45E0-8497-FCB9F0C9C3DA}">
      <dgm:prSet/>
      <dgm:spPr/>
      <dgm:t>
        <a:bodyPr/>
        <a:lstStyle/>
        <a:p>
          <a:endParaRPr lang="fr-BE"/>
        </a:p>
      </dgm:t>
    </dgm:pt>
    <dgm:pt modelId="{B0A34D57-CCB8-413C-907E-6BD909D6D591}">
      <dgm:prSet phldrT="[Texte]" custT="1"/>
      <dgm:spPr/>
      <dgm:t>
        <a:bodyPr/>
        <a:lstStyle/>
        <a:p>
          <a:r>
            <a:rPr lang="fr-BE" sz="1100" dirty="0" smtClean="0">
              <a:latin typeface="Arial" panose="020B0604020202020204" pitchFamily="34" charset="0"/>
              <a:cs typeface="Arial" panose="020B0604020202020204" pitchFamily="34" charset="0"/>
            </a:rPr>
            <a:t>Site de validation:</a:t>
          </a:r>
        </a:p>
        <a:p>
          <a:r>
            <a:rPr lang="fr-BE" sz="1100" dirty="0" err="1" smtClean="0">
              <a:latin typeface="Arial" panose="020B0604020202020204" pitchFamily="34" charset="0"/>
              <a:cs typeface="Arial" panose="020B0604020202020204" pitchFamily="34" charset="0"/>
            </a:rPr>
            <a:t>bf.construction</a:t>
          </a:r>
          <a:r>
            <a:rPr lang="fr-BE" sz="1100" dirty="0" smtClean="0">
              <a:latin typeface="Arial" panose="020B0604020202020204" pitchFamily="34" charset="0"/>
              <a:cs typeface="Arial" panose="020B0604020202020204" pitchFamily="34" charset="0"/>
            </a:rPr>
            <a:t> (BF)</a:t>
          </a:r>
          <a:endParaRPr lang="fr-BE" sz="11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FBA80855-8D90-4BCA-AD49-D84841ED28BE}" type="sibTrans" cxnId="{D744FC05-FBED-4E5F-80D2-17E23F46741B}">
      <dgm:prSet/>
      <dgm:spPr/>
      <dgm:t>
        <a:bodyPr/>
        <a:lstStyle/>
        <a:p>
          <a:endParaRPr lang="fr-BE"/>
        </a:p>
      </dgm:t>
    </dgm:pt>
    <dgm:pt modelId="{BF83D36B-0E28-4B82-8216-209CE28CB2EB}" type="parTrans" cxnId="{D744FC05-FBED-4E5F-80D2-17E23F46741B}">
      <dgm:prSet/>
      <dgm:spPr/>
      <dgm:t>
        <a:bodyPr/>
        <a:lstStyle/>
        <a:p>
          <a:endParaRPr lang="fr-BE"/>
        </a:p>
      </dgm:t>
    </dgm:pt>
    <dgm:pt modelId="{8D8A0E90-B21B-4E5A-94F2-0AA714C85FD1}">
      <dgm:prSet phldrT="[Texte]" custT="1"/>
      <dgm:spPr/>
      <dgm:t>
        <a:bodyPr/>
        <a:lstStyle/>
        <a:p>
          <a:r>
            <a:rPr lang="fr-BE" sz="1100" dirty="0" smtClean="0">
              <a:latin typeface="Arial" panose="020B0604020202020204" pitchFamily="34" charset="0"/>
              <a:cs typeface="Arial" panose="020B0604020202020204" pitchFamily="34" charset="0"/>
            </a:rPr>
            <a:t>Sites de validation: </a:t>
          </a:r>
          <a:r>
            <a:rPr lang="fr-BE" sz="1100" b="0" dirty="0" smtClean="0">
              <a:latin typeface="Arial" panose="020B0604020202020204" pitchFamily="34" charset="0"/>
              <a:cs typeface="Arial" panose="020B0604020202020204" pitchFamily="34" charset="0"/>
            </a:rPr>
            <a:t>Ouverture possible à des OISP, CDR construction, etc.</a:t>
          </a:r>
          <a:endParaRPr lang="fr-BE" sz="1100" b="1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5DFFCAA4-9AF5-4B0D-85DA-6D4787D353E2}" type="sibTrans" cxnId="{FD81C557-2AF0-4211-9B73-379B617D7535}">
      <dgm:prSet/>
      <dgm:spPr/>
      <dgm:t>
        <a:bodyPr/>
        <a:lstStyle/>
        <a:p>
          <a:endParaRPr lang="fr-BE"/>
        </a:p>
      </dgm:t>
    </dgm:pt>
    <dgm:pt modelId="{6436FB8A-8D40-4F11-97E4-8312C7E4F45D}" type="parTrans" cxnId="{FD81C557-2AF0-4211-9B73-379B617D7535}">
      <dgm:prSet/>
      <dgm:spPr/>
      <dgm:t>
        <a:bodyPr/>
        <a:lstStyle/>
        <a:p>
          <a:endParaRPr lang="fr-BE"/>
        </a:p>
      </dgm:t>
    </dgm:pt>
    <dgm:pt modelId="{04C4C26F-F4D1-4E7F-B7C7-B98DD8190802}" type="pres">
      <dgm:prSet presAssocID="{EB116D4A-656F-43AB-B37A-D045DBBAB94D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DF3A4DC6-8848-4427-8341-73ED7E1B3DA2}" type="pres">
      <dgm:prSet presAssocID="{74558317-85B5-4C8C-AE20-32713CD74778}" presName="centerShape" presStyleLbl="node0" presStyleIdx="0" presStyleCnt="1" custScaleX="152536" custScaleY="148458"/>
      <dgm:spPr/>
      <dgm:t>
        <a:bodyPr/>
        <a:lstStyle/>
        <a:p>
          <a:endParaRPr lang="fr-BE"/>
        </a:p>
      </dgm:t>
    </dgm:pt>
    <dgm:pt modelId="{DADD45F3-6B3A-4823-9B13-05C5BB834DC3}" type="pres">
      <dgm:prSet presAssocID="{77A30F79-AD1E-41B6-8B7E-9BF7D4A83A17}" presName="Name9" presStyleLbl="parChTrans1D2" presStyleIdx="0" presStyleCnt="3"/>
      <dgm:spPr/>
      <dgm:t>
        <a:bodyPr/>
        <a:lstStyle/>
        <a:p>
          <a:endParaRPr lang="fr-BE"/>
        </a:p>
      </dgm:t>
    </dgm:pt>
    <dgm:pt modelId="{E03547D4-34D0-488A-9D35-B71FED90BE74}" type="pres">
      <dgm:prSet presAssocID="{77A30F79-AD1E-41B6-8B7E-9BF7D4A83A17}" presName="connTx" presStyleLbl="parChTrans1D2" presStyleIdx="0" presStyleCnt="3"/>
      <dgm:spPr/>
      <dgm:t>
        <a:bodyPr/>
        <a:lstStyle/>
        <a:p>
          <a:endParaRPr lang="fr-BE"/>
        </a:p>
      </dgm:t>
    </dgm:pt>
    <dgm:pt modelId="{E9DE560B-A108-4214-891B-27621A6EB3FE}" type="pres">
      <dgm:prSet presAssocID="{929E2F14-0C24-4FCC-9580-CF17A0BD60A6}" presName="node" presStyleLbl="node1" presStyleIdx="0" presStyleCnt="3" custScaleX="74669" custScaleY="73011" custRadScaleRad="93781" custRadScaleInc="-1670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149F420D-33F2-4459-883F-764C482302B5}" type="pres">
      <dgm:prSet presAssocID="{6436FB8A-8D40-4F11-97E4-8312C7E4F45D}" presName="Name9" presStyleLbl="parChTrans1D2" presStyleIdx="1" presStyleCnt="3"/>
      <dgm:spPr/>
      <dgm:t>
        <a:bodyPr/>
        <a:lstStyle/>
        <a:p>
          <a:endParaRPr lang="fr-BE"/>
        </a:p>
      </dgm:t>
    </dgm:pt>
    <dgm:pt modelId="{5FEFF58C-F0C2-4613-9E33-BCB067FDFE9A}" type="pres">
      <dgm:prSet presAssocID="{6436FB8A-8D40-4F11-97E4-8312C7E4F45D}" presName="connTx" presStyleLbl="parChTrans1D2" presStyleIdx="1" presStyleCnt="3"/>
      <dgm:spPr/>
      <dgm:t>
        <a:bodyPr/>
        <a:lstStyle/>
        <a:p>
          <a:endParaRPr lang="fr-BE"/>
        </a:p>
      </dgm:t>
    </dgm:pt>
    <dgm:pt modelId="{CF72E06D-562F-4C65-ACA0-6E726BF131BE}" type="pres">
      <dgm:prSet presAssocID="{8D8A0E90-B21B-4E5A-94F2-0AA714C85FD1}" presName="node" presStyleLbl="node1" presStyleIdx="1" presStyleCnt="3" custRadScaleRad="113246" custRadScaleInc="-6215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66187E56-71B8-4F22-9582-CE7967DBADED}" type="pres">
      <dgm:prSet presAssocID="{BF83D36B-0E28-4B82-8216-209CE28CB2EB}" presName="Name9" presStyleLbl="parChTrans1D2" presStyleIdx="2" presStyleCnt="3"/>
      <dgm:spPr/>
      <dgm:t>
        <a:bodyPr/>
        <a:lstStyle/>
        <a:p>
          <a:endParaRPr lang="fr-BE"/>
        </a:p>
      </dgm:t>
    </dgm:pt>
    <dgm:pt modelId="{F444E4E5-2151-4B16-9F58-163341C49387}" type="pres">
      <dgm:prSet presAssocID="{BF83D36B-0E28-4B82-8216-209CE28CB2EB}" presName="connTx" presStyleLbl="parChTrans1D2" presStyleIdx="2" presStyleCnt="3"/>
      <dgm:spPr/>
      <dgm:t>
        <a:bodyPr/>
        <a:lstStyle/>
        <a:p>
          <a:endParaRPr lang="fr-BE"/>
        </a:p>
      </dgm:t>
    </dgm:pt>
    <dgm:pt modelId="{5A72C9F5-8D23-4E06-809E-5566FD5F0EF3}" type="pres">
      <dgm:prSet presAssocID="{B0A34D57-CCB8-413C-907E-6BD909D6D591}" presName="node" presStyleLbl="node1" presStyleIdx="2" presStyleCnt="3" custScaleX="76281" custScaleY="70477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F2087047-9F5E-4B16-870C-7BF62B4E281B}" type="presOf" srcId="{BF83D36B-0E28-4B82-8216-209CE28CB2EB}" destId="{F444E4E5-2151-4B16-9F58-163341C49387}" srcOrd="1" destOrd="0" presId="urn:microsoft.com/office/officeart/2005/8/layout/radial1"/>
    <dgm:cxn modelId="{C1CFF285-03E1-435D-A72D-965895D52478}" type="presOf" srcId="{77A30F79-AD1E-41B6-8B7E-9BF7D4A83A17}" destId="{E03547D4-34D0-488A-9D35-B71FED90BE74}" srcOrd="1" destOrd="0" presId="urn:microsoft.com/office/officeart/2005/8/layout/radial1"/>
    <dgm:cxn modelId="{C95FED24-CD1A-45E0-8497-FCB9F0C9C3DA}" srcId="{74558317-85B5-4C8C-AE20-32713CD74778}" destId="{929E2F14-0C24-4FCC-9580-CF17A0BD60A6}" srcOrd="0" destOrd="0" parTransId="{77A30F79-AD1E-41B6-8B7E-9BF7D4A83A17}" sibTransId="{F326D249-E9D9-422D-8D79-9677A1193DB4}"/>
    <dgm:cxn modelId="{7392CF77-2A77-4D25-8D76-21E671D9D9F9}" type="presOf" srcId="{74558317-85B5-4C8C-AE20-32713CD74778}" destId="{DF3A4DC6-8848-4427-8341-73ED7E1B3DA2}" srcOrd="0" destOrd="0" presId="urn:microsoft.com/office/officeart/2005/8/layout/radial1"/>
    <dgm:cxn modelId="{0708A820-FB27-4AF0-8CDA-2F1D56B064A4}" type="presOf" srcId="{B0A34D57-CCB8-413C-907E-6BD909D6D591}" destId="{5A72C9F5-8D23-4E06-809E-5566FD5F0EF3}" srcOrd="0" destOrd="0" presId="urn:microsoft.com/office/officeart/2005/8/layout/radial1"/>
    <dgm:cxn modelId="{E6F756BC-BD7F-4C01-B056-043B1C920A70}" type="presOf" srcId="{8D8A0E90-B21B-4E5A-94F2-0AA714C85FD1}" destId="{CF72E06D-562F-4C65-ACA0-6E726BF131BE}" srcOrd="0" destOrd="0" presId="urn:microsoft.com/office/officeart/2005/8/layout/radial1"/>
    <dgm:cxn modelId="{2A5AF365-A18C-4DC3-995E-432F3594485E}" type="presOf" srcId="{77A30F79-AD1E-41B6-8B7E-9BF7D4A83A17}" destId="{DADD45F3-6B3A-4823-9B13-05C5BB834DC3}" srcOrd="0" destOrd="0" presId="urn:microsoft.com/office/officeart/2005/8/layout/radial1"/>
    <dgm:cxn modelId="{798D54A9-CB61-4F3E-9EC7-08EC96A4108F}" type="presOf" srcId="{6436FB8A-8D40-4F11-97E4-8312C7E4F45D}" destId="{5FEFF58C-F0C2-4613-9E33-BCB067FDFE9A}" srcOrd="1" destOrd="0" presId="urn:microsoft.com/office/officeart/2005/8/layout/radial1"/>
    <dgm:cxn modelId="{32E63B65-9355-46EE-857D-19E49E29DEC8}" srcId="{EB116D4A-656F-43AB-B37A-D045DBBAB94D}" destId="{74558317-85B5-4C8C-AE20-32713CD74778}" srcOrd="0" destOrd="0" parTransId="{B856E3D1-2AE8-417C-AE07-76EE0C2F127C}" sibTransId="{C8C46B44-7F50-47D7-820A-C4036ADAF114}"/>
    <dgm:cxn modelId="{D744FC05-FBED-4E5F-80D2-17E23F46741B}" srcId="{74558317-85B5-4C8C-AE20-32713CD74778}" destId="{B0A34D57-CCB8-413C-907E-6BD909D6D591}" srcOrd="2" destOrd="0" parTransId="{BF83D36B-0E28-4B82-8216-209CE28CB2EB}" sibTransId="{FBA80855-8D90-4BCA-AD49-D84841ED28BE}"/>
    <dgm:cxn modelId="{FD81C557-2AF0-4211-9B73-379B617D7535}" srcId="{74558317-85B5-4C8C-AE20-32713CD74778}" destId="{8D8A0E90-B21B-4E5A-94F2-0AA714C85FD1}" srcOrd="1" destOrd="0" parTransId="{6436FB8A-8D40-4F11-97E4-8312C7E4F45D}" sibTransId="{5DFFCAA4-9AF5-4B0D-85DA-6D4787D353E2}"/>
    <dgm:cxn modelId="{3B82A842-5187-43B4-A552-6691CB18BF83}" type="presOf" srcId="{929E2F14-0C24-4FCC-9580-CF17A0BD60A6}" destId="{E9DE560B-A108-4214-891B-27621A6EB3FE}" srcOrd="0" destOrd="0" presId="urn:microsoft.com/office/officeart/2005/8/layout/radial1"/>
    <dgm:cxn modelId="{011C5FA5-B0D0-4E33-84A9-1FEF58860B18}" type="presOf" srcId="{EB116D4A-656F-43AB-B37A-D045DBBAB94D}" destId="{04C4C26F-F4D1-4E7F-B7C7-B98DD8190802}" srcOrd="0" destOrd="0" presId="urn:microsoft.com/office/officeart/2005/8/layout/radial1"/>
    <dgm:cxn modelId="{E686AF92-9935-422A-8237-BFAE052F2C87}" type="presOf" srcId="{6436FB8A-8D40-4F11-97E4-8312C7E4F45D}" destId="{149F420D-33F2-4459-883F-764C482302B5}" srcOrd="0" destOrd="0" presId="urn:microsoft.com/office/officeart/2005/8/layout/radial1"/>
    <dgm:cxn modelId="{4FF9EC94-1F9B-4EFF-BDAD-FA265E70E646}" type="presOf" srcId="{BF83D36B-0E28-4B82-8216-209CE28CB2EB}" destId="{66187E56-71B8-4F22-9582-CE7967DBADED}" srcOrd="0" destOrd="0" presId="urn:microsoft.com/office/officeart/2005/8/layout/radial1"/>
    <dgm:cxn modelId="{2E843440-2FC3-407D-80CE-0D37D3B56C15}" type="presParOf" srcId="{04C4C26F-F4D1-4E7F-B7C7-B98DD8190802}" destId="{DF3A4DC6-8848-4427-8341-73ED7E1B3DA2}" srcOrd="0" destOrd="0" presId="urn:microsoft.com/office/officeart/2005/8/layout/radial1"/>
    <dgm:cxn modelId="{C5B803DD-B785-4A98-AEC1-A78949CBB761}" type="presParOf" srcId="{04C4C26F-F4D1-4E7F-B7C7-B98DD8190802}" destId="{DADD45F3-6B3A-4823-9B13-05C5BB834DC3}" srcOrd="1" destOrd="0" presId="urn:microsoft.com/office/officeart/2005/8/layout/radial1"/>
    <dgm:cxn modelId="{6855EE75-2355-40C3-9E4E-CEE008B07F84}" type="presParOf" srcId="{DADD45F3-6B3A-4823-9B13-05C5BB834DC3}" destId="{E03547D4-34D0-488A-9D35-B71FED90BE74}" srcOrd="0" destOrd="0" presId="urn:microsoft.com/office/officeart/2005/8/layout/radial1"/>
    <dgm:cxn modelId="{4FEE4BB8-D97C-4420-8F2A-7CDFACC76D88}" type="presParOf" srcId="{04C4C26F-F4D1-4E7F-B7C7-B98DD8190802}" destId="{E9DE560B-A108-4214-891B-27621A6EB3FE}" srcOrd="2" destOrd="0" presId="urn:microsoft.com/office/officeart/2005/8/layout/radial1"/>
    <dgm:cxn modelId="{35F178BD-2E8F-4249-B650-C70ED50429FB}" type="presParOf" srcId="{04C4C26F-F4D1-4E7F-B7C7-B98DD8190802}" destId="{149F420D-33F2-4459-883F-764C482302B5}" srcOrd="3" destOrd="0" presId="urn:microsoft.com/office/officeart/2005/8/layout/radial1"/>
    <dgm:cxn modelId="{EA58B2D6-DBA1-43D9-A8D1-705450F50BC8}" type="presParOf" srcId="{149F420D-33F2-4459-883F-764C482302B5}" destId="{5FEFF58C-F0C2-4613-9E33-BCB067FDFE9A}" srcOrd="0" destOrd="0" presId="urn:microsoft.com/office/officeart/2005/8/layout/radial1"/>
    <dgm:cxn modelId="{1DBBD9A4-571D-40FE-80FD-2ECE61F8159D}" type="presParOf" srcId="{04C4C26F-F4D1-4E7F-B7C7-B98DD8190802}" destId="{CF72E06D-562F-4C65-ACA0-6E726BF131BE}" srcOrd="4" destOrd="0" presId="urn:microsoft.com/office/officeart/2005/8/layout/radial1"/>
    <dgm:cxn modelId="{14F2D55A-3ECE-47E5-91DC-E49D3783693C}" type="presParOf" srcId="{04C4C26F-F4D1-4E7F-B7C7-B98DD8190802}" destId="{66187E56-71B8-4F22-9582-CE7967DBADED}" srcOrd="5" destOrd="0" presId="urn:microsoft.com/office/officeart/2005/8/layout/radial1"/>
    <dgm:cxn modelId="{6876BD35-D376-45E0-8B64-745B57BE34FE}" type="presParOf" srcId="{66187E56-71B8-4F22-9582-CE7967DBADED}" destId="{F444E4E5-2151-4B16-9F58-163341C49387}" srcOrd="0" destOrd="0" presId="urn:microsoft.com/office/officeart/2005/8/layout/radial1"/>
    <dgm:cxn modelId="{AA8F3FA1-C995-4257-A874-04A25E27135D}" type="presParOf" srcId="{04C4C26F-F4D1-4E7F-B7C7-B98DD8190802}" destId="{5A72C9F5-8D23-4E06-809E-5566FD5F0EF3}" srcOrd="6" destOrd="0" presId="urn:microsoft.com/office/officeart/2005/8/layout/radia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E45F708-0B6C-4B5A-A2DC-652496F5A14C}" type="doc">
      <dgm:prSet loTypeId="urn:microsoft.com/office/officeart/2005/8/layout/arrow2" loCatId="process" qsTypeId="urn:microsoft.com/office/officeart/2005/8/quickstyle/simple1#2" qsCatId="simple" csTypeId="urn:microsoft.com/office/officeart/2005/8/colors/accent1_2#1" csCatId="accent1" phldr="1"/>
      <dgm:spPr/>
      <dgm:t>
        <a:bodyPr/>
        <a:lstStyle/>
        <a:p>
          <a:endParaRPr lang="fr-BE"/>
        </a:p>
      </dgm:t>
    </dgm:pt>
    <dgm:pt modelId="{58FFBA83-B7D7-4789-9099-060B82DFE031}">
      <dgm:prSet phldrT="[Texte]"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fr-BE" sz="16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2014</a:t>
          </a:r>
        </a:p>
        <a:p>
          <a:pPr algn="l">
            <a:lnSpc>
              <a:spcPct val="100000"/>
            </a:lnSpc>
            <a:spcAft>
              <a:spcPts val="0"/>
            </a:spcAft>
          </a:pPr>
          <a:endParaRPr lang="fr-BE" sz="1600" b="1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fr-BE" sz="16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324 </a:t>
          </a:r>
          <a:r>
            <a:rPr lang="fr-BE" sz="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épreuves</a:t>
          </a:r>
        </a:p>
      </dgm:t>
    </dgm:pt>
    <dgm:pt modelId="{90B01CB2-F562-4C00-94EC-E96438890DB7}" type="parTrans" cxnId="{65EC596B-0A9F-46FE-AB44-4F5A9D62F40F}">
      <dgm:prSet/>
      <dgm:spPr/>
      <dgm:t>
        <a:bodyPr/>
        <a:lstStyle/>
        <a:p>
          <a:endParaRPr lang="fr-BE"/>
        </a:p>
      </dgm:t>
    </dgm:pt>
    <dgm:pt modelId="{8798FC4E-3180-4B9C-8BEF-38F19D8EFB8A}" type="sibTrans" cxnId="{65EC596B-0A9F-46FE-AB44-4F5A9D62F40F}">
      <dgm:prSet/>
      <dgm:spPr/>
      <dgm:t>
        <a:bodyPr/>
        <a:lstStyle/>
        <a:p>
          <a:endParaRPr lang="fr-BE"/>
        </a:p>
      </dgm:t>
    </dgm:pt>
    <dgm:pt modelId="{75B39384-6B7B-486A-91BC-435214D39612}">
      <dgm:prSet phldrT="[Texte]"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endParaRPr lang="fr-BE" sz="1800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fr-BE" sz="1800" b="1" dirty="0" smtClean="0">
              <a:latin typeface="Arial" panose="020B0604020202020204" pitchFamily="34" charset="0"/>
              <a:cs typeface="Arial" panose="020B0604020202020204" pitchFamily="34" charset="0"/>
            </a:rPr>
            <a:t>  2015</a:t>
          </a:r>
        </a:p>
        <a:p>
          <a:pPr algn="l">
            <a:lnSpc>
              <a:spcPct val="100000"/>
            </a:lnSpc>
            <a:spcAft>
              <a:spcPts val="0"/>
            </a:spcAft>
          </a:pPr>
          <a:endParaRPr lang="fr-BE" sz="1800" b="1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fr-BE" sz="1800" b="1" baseline="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   337 </a:t>
          </a:r>
          <a:r>
            <a:rPr lang="fr-BE" sz="800" b="1" baseline="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épreuves</a:t>
          </a:r>
          <a:endParaRPr lang="fr-BE" sz="800" b="1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AE407DF-1E06-4C7D-911D-1BAAA03350F3}" type="parTrans" cxnId="{FCC2747F-26DA-4A76-841F-B589E16A5C42}">
      <dgm:prSet/>
      <dgm:spPr/>
      <dgm:t>
        <a:bodyPr/>
        <a:lstStyle/>
        <a:p>
          <a:endParaRPr lang="fr-BE"/>
        </a:p>
      </dgm:t>
    </dgm:pt>
    <dgm:pt modelId="{D80E7016-A8C8-4A60-A35F-2DCDFD23F311}" type="sibTrans" cxnId="{FCC2747F-26DA-4A76-841F-B589E16A5C42}">
      <dgm:prSet/>
      <dgm:spPr/>
      <dgm:t>
        <a:bodyPr/>
        <a:lstStyle/>
        <a:p>
          <a:endParaRPr lang="fr-BE"/>
        </a:p>
      </dgm:t>
    </dgm:pt>
    <dgm:pt modelId="{F7F40FFF-5DC8-4309-B441-90BB640B96F8}">
      <dgm:prSet phldrT="[Texte]" custT="1"/>
      <dgm:spPr/>
      <dgm:t>
        <a:bodyPr/>
        <a:lstStyle/>
        <a:p>
          <a:pPr algn="l">
            <a:lnSpc>
              <a:spcPct val="100000"/>
            </a:lnSpc>
            <a:spcAft>
              <a:spcPts val="0"/>
            </a:spcAft>
          </a:pPr>
          <a:r>
            <a:rPr lang="fr-BE" sz="1800" b="1" dirty="0">
              <a:latin typeface="Arial" panose="020B0604020202020204" pitchFamily="34" charset="0"/>
              <a:cs typeface="Arial" panose="020B0604020202020204" pitchFamily="34" charset="0"/>
            </a:rPr>
            <a:t>2016</a:t>
          </a:r>
        </a:p>
        <a:p>
          <a:pPr algn="l">
            <a:lnSpc>
              <a:spcPct val="100000"/>
            </a:lnSpc>
            <a:spcAft>
              <a:spcPts val="0"/>
            </a:spcAft>
          </a:pPr>
          <a:endParaRPr lang="fr-BE" sz="1800" b="1" dirty="0" smtClean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endParaRPr lang="fr-BE" sz="1800" b="1" dirty="0" smtClean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algn="l">
            <a:lnSpc>
              <a:spcPct val="100000"/>
            </a:lnSpc>
            <a:spcAft>
              <a:spcPts val="0"/>
            </a:spcAft>
          </a:pPr>
          <a:r>
            <a:rPr lang="fr-BE" sz="1800" b="1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371</a:t>
          </a:r>
          <a:r>
            <a:rPr lang="fr-BE" sz="2400" b="1" dirty="0" smtClean="0">
              <a:solidFill>
                <a:srgbClr val="FF0000"/>
              </a:solidFill>
            </a:rPr>
            <a:t> </a:t>
          </a:r>
          <a:r>
            <a:rPr lang="fr-BE" sz="800" b="1" dirty="0" smtClean="0">
              <a:solidFill>
                <a:srgbClr val="990033"/>
              </a:solidFill>
              <a:latin typeface="Arial" panose="020B0604020202020204" pitchFamily="34" charset="0"/>
              <a:cs typeface="Arial" panose="020B0604020202020204" pitchFamily="34" charset="0"/>
            </a:rPr>
            <a:t>épreuves</a:t>
          </a:r>
          <a:endParaRPr lang="fr-BE" sz="800" b="1" dirty="0">
            <a:solidFill>
              <a:srgbClr val="990033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93CDAD5-A3B4-48C7-908C-384BE8B16F8A}" type="parTrans" cxnId="{2DEF6EDB-AE8F-4B0E-92A3-AFD90B120626}">
      <dgm:prSet/>
      <dgm:spPr/>
      <dgm:t>
        <a:bodyPr/>
        <a:lstStyle/>
        <a:p>
          <a:endParaRPr lang="fr-BE"/>
        </a:p>
      </dgm:t>
    </dgm:pt>
    <dgm:pt modelId="{084EC6D9-EFC7-4D52-836E-25C1E9DBA0B9}" type="sibTrans" cxnId="{2DEF6EDB-AE8F-4B0E-92A3-AFD90B120626}">
      <dgm:prSet/>
      <dgm:spPr/>
      <dgm:t>
        <a:bodyPr/>
        <a:lstStyle/>
        <a:p>
          <a:endParaRPr lang="fr-BE"/>
        </a:p>
      </dgm:t>
    </dgm:pt>
    <dgm:pt modelId="{E1B0852D-65B1-4AA6-92F6-96F25CE32F3F}" type="pres">
      <dgm:prSet presAssocID="{FE45F708-0B6C-4B5A-A2DC-652496F5A14C}" presName="arrowDiagram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fr-BE"/>
        </a:p>
      </dgm:t>
    </dgm:pt>
    <dgm:pt modelId="{4ED5499D-2C57-4671-A578-AA91023E17A0}" type="pres">
      <dgm:prSet presAssocID="{FE45F708-0B6C-4B5A-A2DC-652496F5A14C}" presName="arrow" presStyleLbl="bgShp" presStyleIdx="0" presStyleCnt="1" custScaleX="100000" custScaleY="78662" custLinFactNeighborX="-3900" custLinFactNeighborY="-4009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</dgm:pt>
    <dgm:pt modelId="{A6BAEB7E-8162-41EC-99CC-E2733FC51726}" type="pres">
      <dgm:prSet presAssocID="{FE45F708-0B6C-4B5A-A2DC-652496F5A14C}" presName="arrowDiagram3" presStyleCnt="0"/>
      <dgm:spPr/>
    </dgm:pt>
    <dgm:pt modelId="{61628F20-6FAF-4BD6-A730-856EFBD52D99}" type="pres">
      <dgm:prSet presAssocID="{58FFBA83-B7D7-4789-9099-060B82DFE031}" presName="bullet3a" presStyleLbl="node1" presStyleIdx="0" presStyleCnt="3" custLinFactY="-104158" custLinFactNeighborX="19086" custLinFactNeighborY="-200000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</dgm:pt>
    <dgm:pt modelId="{A95EDA3E-8207-4BDF-9486-EF587BDACC16}" type="pres">
      <dgm:prSet presAssocID="{58FFBA83-B7D7-4789-9099-060B82DFE031}" presName="textBox3a" presStyleLbl="revTx" presStyleIdx="0" presStyleCnt="3" custScaleX="111554" custScaleY="66815" custLinFactNeighborX="16476" custLinFactNeighborY="-84332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0E277965-4955-49FB-A36A-A2988675AD82}" type="pres">
      <dgm:prSet presAssocID="{75B39384-6B7B-486A-91BC-435214D39612}" presName="bullet3b" presStyleLbl="node1" presStyleIdx="1" presStyleCnt="3" custLinFactNeighborX="33430" custLinFactNeighborY="-66925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</dgm:pt>
    <dgm:pt modelId="{09F1C406-83BF-4128-91FA-513CC667101E}" type="pres">
      <dgm:prSet presAssocID="{75B39384-6B7B-486A-91BC-435214D39612}" presName="textBox3b" presStyleLbl="revTx" presStyleIdx="1" presStyleCnt="3" custScaleX="105694" custScaleY="67397" custLinFactNeighborX="10872" custLinFactNeighborY="-48662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  <dgm:pt modelId="{7028C2CF-D783-4569-A380-7C858EFCF416}" type="pres">
      <dgm:prSet presAssocID="{F7F40FFF-5DC8-4309-B441-90BB640B96F8}" presName="bullet3c" presStyleLbl="node1" presStyleIdx="2" presStyleCnt="3" custLinFactNeighborX="37748" custLinFactNeighborY="-9037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</dgm:pt>
    <dgm:pt modelId="{8DC88EA1-3C1E-40BD-835C-56CC06778FB3}" type="pres">
      <dgm:prSet presAssocID="{F7F40FFF-5DC8-4309-B441-90BB640B96F8}" presName="textBox3c" presStyleLbl="revTx" presStyleIdx="2" presStyleCnt="3" custScaleY="57166" custLinFactNeighborX="24091" custLinFactNeighborY="-33143">
        <dgm:presLayoutVars>
          <dgm:bulletEnabled val="1"/>
        </dgm:presLayoutVars>
      </dgm:prSet>
      <dgm:spPr/>
      <dgm:t>
        <a:bodyPr/>
        <a:lstStyle/>
        <a:p>
          <a:endParaRPr lang="fr-BE"/>
        </a:p>
      </dgm:t>
    </dgm:pt>
  </dgm:ptLst>
  <dgm:cxnLst>
    <dgm:cxn modelId="{33AC1230-E5A5-4576-9315-66492FC28406}" type="presOf" srcId="{58FFBA83-B7D7-4789-9099-060B82DFE031}" destId="{A95EDA3E-8207-4BDF-9486-EF587BDACC16}" srcOrd="0" destOrd="0" presId="urn:microsoft.com/office/officeart/2005/8/layout/arrow2"/>
    <dgm:cxn modelId="{D5078EAB-3D03-4F2B-8722-92B6AC3E9AF6}" type="presOf" srcId="{FE45F708-0B6C-4B5A-A2DC-652496F5A14C}" destId="{E1B0852D-65B1-4AA6-92F6-96F25CE32F3F}" srcOrd="0" destOrd="0" presId="urn:microsoft.com/office/officeart/2005/8/layout/arrow2"/>
    <dgm:cxn modelId="{FCC2747F-26DA-4A76-841F-B589E16A5C42}" srcId="{FE45F708-0B6C-4B5A-A2DC-652496F5A14C}" destId="{75B39384-6B7B-486A-91BC-435214D39612}" srcOrd="1" destOrd="0" parTransId="{CAE407DF-1E06-4C7D-911D-1BAAA03350F3}" sibTransId="{D80E7016-A8C8-4A60-A35F-2DCDFD23F311}"/>
    <dgm:cxn modelId="{65EC596B-0A9F-46FE-AB44-4F5A9D62F40F}" srcId="{FE45F708-0B6C-4B5A-A2DC-652496F5A14C}" destId="{58FFBA83-B7D7-4789-9099-060B82DFE031}" srcOrd="0" destOrd="0" parTransId="{90B01CB2-F562-4C00-94EC-E96438890DB7}" sibTransId="{8798FC4E-3180-4B9C-8BEF-38F19D8EFB8A}"/>
    <dgm:cxn modelId="{04B64C90-4975-4988-8645-7F79A6DA6795}" type="presOf" srcId="{F7F40FFF-5DC8-4309-B441-90BB640B96F8}" destId="{8DC88EA1-3C1E-40BD-835C-56CC06778FB3}" srcOrd="0" destOrd="0" presId="urn:microsoft.com/office/officeart/2005/8/layout/arrow2"/>
    <dgm:cxn modelId="{2DEF6EDB-AE8F-4B0E-92A3-AFD90B120626}" srcId="{FE45F708-0B6C-4B5A-A2DC-652496F5A14C}" destId="{F7F40FFF-5DC8-4309-B441-90BB640B96F8}" srcOrd="2" destOrd="0" parTransId="{E93CDAD5-A3B4-48C7-908C-384BE8B16F8A}" sibTransId="{084EC6D9-EFC7-4D52-836E-25C1E9DBA0B9}"/>
    <dgm:cxn modelId="{D7FE389A-E4A3-4BE5-BDFE-62E9E6D9C6A5}" type="presOf" srcId="{75B39384-6B7B-486A-91BC-435214D39612}" destId="{09F1C406-83BF-4128-91FA-513CC667101E}" srcOrd="0" destOrd="0" presId="urn:microsoft.com/office/officeart/2005/8/layout/arrow2"/>
    <dgm:cxn modelId="{85AAA339-54DB-48EC-8856-ACC253440448}" type="presParOf" srcId="{E1B0852D-65B1-4AA6-92F6-96F25CE32F3F}" destId="{4ED5499D-2C57-4671-A578-AA91023E17A0}" srcOrd="0" destOrd="0" presId="urn:microsoft.com/office/officeart/2005/8/layout/arrow2"/>
    <dgm:cxn modelId="{F9DA2451-DF35-403B-8C31-B9580333E6E9}" type="presParOf" srcId="{E1B0852D-65B1-4AA6-92F6-96F25CE32F3F}" destId="{A6BAEB7E-8162-41EC-99CC-E2733FC51726}" srcOrd="1" destOrd="0" presId="urn:microsoft.com/office/officeart/2005/8/layout/arrow2"/>
    <dgm:cxn modelId="{A368FB92-380E-43AD-B794-2F1FD93D1B31}" type="presParOf" srcId="{A6BAEB7E-8162-41EC-99CC-E2733FC51726}" destId="{61628F20-6FAF-4BD6-A730-856EFBD52D99}" srcOrd="0" destOrd="0" presId="urn:microsoft.com/office/officeart/2005/8/layout/arrow2"/>
    <dgm:cxn modelId="{1D7400DB-18F9-4EAA-86A2-6D687AB7634B}" type="presParOf" srcId="{A6BAEB7E-8162-41EC-99CC-E2733FC51726}" destId="{A95EDA3E-8207-4BDF-9486-EF587BDACC16}" srcOrd="1" destOrd="0" presId="urn:microsoft.com/office/officeart/2005/8/layout/arrow2"/>
    <dgm:cxn modelId="{58EA5C43-2397-4BC9-86C0-1C471B46709C}" type="presParOf" srcId="{A6BAEB7E-8162-41EC-99CC-E2733FC51726}" destId="{0E277965-4955-49FB-A36A-A2988675AD82}" srcOrd="2" destOrd="0" presId="urn:microsoft.com/office/officeart/2005/8/layout/arrow2"/>
    <dgm:cxn modelId="{F092A743-4606-4233-BA0A-18CAFCE98C2D}" type="presParOf" srcId="{A6BAEB7E-8162-41EC-99CC-E2733FC51726}" destId="{09F1C406-83BF-4128-91FA-513CC667101E}" srcOrd="3" destOrd="0" presId="urn:microsoft.com/office/officeart/2005/8/layout/arrow2"/>
    <dgm:cxn modelId="{5A18E293-CC36-479C-8871-479B1A3EEB35}" type="presParOf" srcId="{A6BAEB7E-8162-41EC-99CC-E2733FC51726}" destId="{7028C2CF-D783-4569-A380-7C858EFCF416}" srcOrd="4" destOrd="0" presId="urn:microsoft.com/office/officeart/2005/8/layout/arrow2"/>
    <dgm:cxn modelId="{2755268A-EFC4-49BD-96AA-05B63527200B}" type="presParOf" srcId="{A6BAEB7E-8162-41EC-99CC-E2733FC51726}" destId="{8DC88EA1-3C1E-40BD-835C-56CC06778FB3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BA99E38-086D-471B-883F-160664E79D1D}" type="doc">
      <dgm:prSet loTypeId="urn:microsoft.com/office/officeart/2008/layout/LinedList" loCatId="list" qsTypeId="urn:microsoft.com/office/officeart/2005/8/quickstyle/simple1" qsCatId="simple" csTypeId="urn:microsoft.com/office/officeart/2005/8/colors/accent2_2" csCatId="accent2" phldr="1"/>
      <dgm:spPr/>
      <dgm:t>
        <a:bodyPr/>
        <a:lstStyle/>
        <a:p>
          <a:endParaRPr lang="fr-BE"/>
        </a:p>
      </dgm:t>
    </dgm:pt>
    <dgm:pt modelId="{47973EDD-C262-499A-8C82-439149A89E42}">
      <dgm:prSet phldrT="[Texte]" custT="1">
        <dgm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r>
            <a:rPr lang="fr-BE" sz="1600" b="1" kern="1200" dirty="0" smtClean="0">
              <a:solidFill>
                <a:srgbClr val="C00000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rPr>
            <a:t>L’amélioration de  l’orientation vers la validation des compétences par : </a:t>
          </a:r>
          <a:r>
            <a:rPr lang="fr-BE" sz="1600" kern="1200" dirty="0" smtClean="0">
              <a:ln>
                <a:solidFill>
                  <a:srgbClr val="C00000"/>
                </a:solidFill>
              </a:ln>
              <a:solidFill>
                <a:srgbClr val="C00000"/>
              </a:solidFill>
              <a:latin typeface="Arial Narrow" panose="020B0606020202030204" pitchFamily="34" charset="0"/>
              <a:cs typeface="Arial" panose="020B0604020202020204" pitchFamily="34" charset="0"/>
            </a:rPr>
            <a:t>	</a:t>
          </a:r>
          <a:endParaRPr lang="fr-BE" sz="1600" kern="1200" dirty="0">
            <a:ln>
              <a:solidFill>
                <a:srgbClr val="C00000"/>
              </a:solidFill>
            </a:ln>
            <a:solidFill>
              <a:srgbClr val="C00000"/>
            </a:solidFill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550118F8-96EA-4D0D-86E9-02A11AB1F53E}" type="parTrans" cxnId="{A20AEEA1-16F3-4E9E-A270-578BA8DDB493}">
      <dgm:prSet/>
      <dgm:spPr/>
      <dgm:t>
        <a:bodyPr/>
        <a:lstStyle/>
        <a:p>
          <a:endParaRPr lang="fr-BE"/>
        </a:p>
      </dgm:t>
    </dgm:pt>
    <dgm:pt modelId="{C9E7912F-4E23-40F4-9FAC-40E3FF420D16}" type="sibTrans" cxnId="{A20AEEA1-16F3-4E9E-A270-578BA8DDB493}">
      <dgm:prSet/>
      <dgm:spPr/>
      <dgm:t>
        <a:bodyPr/>
        <a:lstStyle/>
        <a:p>
          <a:endParaRPr lang="fr-BE"/>
        </a:p>
      </dgm:t>
    </dgm:pt>
    <dgm:pt modelId="{88813D4A-58DE-4313-9F73-EB6FACD7B68C}">
      <dgm:prSet phldrT="[Texte]" custT="1"/>
      <dgm:spPr/>
      <dgm:t>
        <a:bodyPr/>
        <a:lstStyle/>
        <a:p>
          <a:r>
            <a:rPr lang="fr-BE" sz="1600" dirty="0" smtClean="0">
              <a:latin typeface="Arial Narrow" panose="020B0606020202030204" pitchFamily="34" charset="0"/>
              <a:cs typeface="Arial" panose="020B0604020202020204" pitchFamily="34" charset="0"/>
            </a:rPr>
            <a:t>des formations et des informations à destination des agents d’</a:t>
          </a:r>
          <a:r>
            <a:rPr lang="fr-BE" sz="1600" dirty="0" err="1" smtClean="0">
              <a:latin typeface="Arial Narrow" panose="020B0606020202030204" pitchFamily="34" charset="0"/>
              <a:cs typeface="Arial" panose="020B0604020202020204" pitchFamily="34" charset="0"/>
            </a:rPr>
            <a:t>Actiris</a:t>
          </a:r>
          <a:r>
            <a:rPr lang="fr-BE" sz="1600" dirty="0" smtClean="0">
              <a:latin typeface="Arial Narrow" panose="020B0606020202030204" pitchFamily="34" charset="0"/>
              <a:cs typeface="Arial" panose="020B0604020202020204" pitchFamily="34" charset="0"/>
            </a:rPr>
            <a:t> sur le dispositif de validation</a:t>
          </a:r>
        </a:p>
      </dgm:t>
    </dgm:pt>
    <dgm:pt modelId="{9C06E89B-E23F-415D-9AD2-60D2B4BCC36C}" type="parTrans" cxnId="{FD958612-49CB-4651-9D01-45E4F777A4DE}">
      <dgm:prSet/>
      <dgm:spPr/>
      <dgm:t>
        <a:bodyPr/>
        <a:lstStyle/>
        <a:p>
          <a:endParaRPr lang="fr-BE"/>
        </a:p>
      </dgm:t>
    </dgm:pt>
    <dgm:pt modelId="{89117431-1B54-4B81-819E-6C56603FCE8C}" type="sibTrans" cxnId="{FD958612-49CB-4651-9D01-45E4F777A4DE}">
      <dgm:prSet/>
      <dgm:spPr/>
      <dgm:t>
        <a:bodyPr/>
        <a:lstStyle/>
        <a:p>
          <a:endParaRPr lang="fr-BE"/>
        </a:p>
      </dgm:t>
    </dgm:pt>
    <dgm:pt modelId="{E2B0342F-A064-48D0-A0B3-49768049ED1B}">
      <dgm:prSet phldrT="[Texte]" custT="1"/>
      <dgm:spPr/>
      <dgm:t>
        <a:bodyPr/>
        <a:lstStyle/>
        <a:p>
          <a:r>
            <a:rPr lang="fr-BE" sz="1600" dirty="0" smtClean="0">
              <a:latin typeface="Arial Narrow" panose="020B0606020202030204" pitchFamily="34" charset="0"/>
              <a:cs typeface="Arial" panose="020B0604020202020204" pitchFamily="34" charset="0"/>
            </a:rPr>
            <a:t>la révision du processus d’information, d’orientation et d’accompagnement des CE vers la validation</a:t>
          </a:r>
          <a:endParaRPr lang="fr-BE" sz="1600" dirty="0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E3FB6BC8-27D7-4306-9F6A-2B342661ECDE}" type="parTrans" cxnId="{629DA651-7549-43A0-AD85-3730ACCBF764}">
      <dgm:prSet/>
      <dgm:spPr/>
      <dgm:t>
        <a:bodyPr/>
        <a:lstStyle/>
        <a:p>
          <a:endParaRPr lang="fr-BE"/>
        </a:p>
      </dgm:t>
    </dgm:pt>
    <dgm:pt modelId="{F27E65E0-2E57-413D-A4E4-6AF88D435092}" type="sibTrans" cxnId="{629DA651-7549-43A0-AD85-3730ACCBF764}">
      <dgm:prSet/>
      <dgm:spPr/>
      <dgm:t>
        <a:bodyPr/>
        <a:lstStyle/>
        <a:p>
          <a:endParaRPr lang="fr-BE"/>
        </a:p>
      </dgm:t>
    </dgm:pt>
    <dgm:pt modelId="{053FF6F5-C933-49FA-947A-BAD51939A060}">
      <dgm:prSet phldrT="[Texte]" custT="1"/>
      <dgm:spPr/>
      <dgm:t>
        <a:bodyPr/>
        <a:lstStyle/>
        <a:p>
          <a:r>
            <a:rPr lang="fr-BE" sz="1600" dirty="0" smtClean="0">
              <a:latin typeface="Arial Narrow" panose="020B0606020202030204" pitchFamily="34" charset="0"/>
              <a:cs typeface="Arial" panose="020B0604020202020204" pitchFamily="34" charset="0"/>
            </a:rPr>
            <a:t>la valorisation des Titres de Validation des compétences dans les pratiques de recrutement</a:t>
          </a:r>
          <a:endParaRPr lang="fr-BE" sz="1600" dirty="0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5C971CD1-B497-4FD7-A8E7-D8BD7FCBCC93}" type="parTrans" cxnId="{05E90726-4D1D-49B4-B7EC-2CAAD98D7606}">
      <dgm:prSet/>
      <dgm:spPr/>
      <dgm:t>
        <a:bodyPr/>
        <a:lstStyle/>
        <a:p>
          <a:endParaRPr lang="fr-BE"/>
        </a:p>
      </dgm:t>
    </dgm:pt>
    <dgm:pt modelId="{66A2A892-741F-4615-AA24-F45E21777C6F}" type="sibTrans" cxnId="{05E90726-4D1D-49B4-B7EC-2CAAD98D7606}">
      <dgm:prSet/>
      <dgm:spPr/>
      <dgm:t>
        <a:bodyPr/>
        <a:lstStyle/>
        <a:p>
          <a:endParaRPr lang="fr-BE"/>
        </a:p>
      </dgm:t>
    </dgm:pt>
    <dgm:pt modelId="{30B1E2EA-8767-493D-AD34-AF295AAD5A94}">
      <dgm:prSet phldrT="[Texte]" custT="1"/>
      <dgm:spPr/>
      <dgm:t>
        <a:bodyPr/>
        <a:lstStyle/>
        <a:p>
          <a:r>
            <a:rPr lang="fr-BE" sz="1600" dirty="0" smtClean="0">
              <a:latin typeface="Arial Narrow" panose="020B0606020202030204" pitchFamily="34" charset="0"/>
              <a:cs typeface="Arial" panose="020B0604020202020204" pitchFamily="34" charset="0"/>
            </a:rPr>
            <a:t>L’articulation des actions de screening et de la Validation des compétences dans le cadre des politiques croisées </a:t>
          </a:r>
          <a:r>
            <a:rPr lang="fr-BE" sz="1600" dirty="0" err="1" smtClean="0">
              <a:latin typeface="Arial Narrow" panose="020B0606020202030204" pitchFamily="34" charset="0"/>
              <a:cs typeface="Arial" panose="020B0604020202020204" pitchFamily="34" charset="0"/>
            </a:rPr>
            <a:t>Actiris</a:t>
          </a:r>
          <a:r>
            <a:rPr lang="fr-BE" sz="1600" dirty="0" smtClean="0">
              <a:latin typeface="Arial Narrow" panose="020B0606020202030204" pitchFamily="34" charset="0"/>
              <a:cs typeface="Arial" panose="020B0604020202020204" pitchFamily="34" charset="0"/>
            </a:rPr>
            <a:t>/Bruxelles Formation </a:t>
          </a:r>
          <a:endParaRPr lang="fr-BE" sz="1600" dirty="0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8B44A580-9F13-495B-A0D1-2F990B286D57}" type="parTrans" cxnId="{D3DE1E7B-488F-40A4-AA1D-EDA7E37E59B3}">
      <dgm:prSet/>
      <dgm:spPr/>
      <dgm:t>
        <a:bodyPr/>
        <a:lstStyle/>
        <a:p>
          <a:endParaRPr lang="fr-BE"/>
        </a:p>
      </dgm:t>
    </dgm:pt>
    <dgm:pt modelId="{00A50555-B8D8-4BE8-A141-6950375B4F9F}" type="sibTrans" cxnId="{D3DE1E7B-488F-40A4-AA1D-EDA7E37E59B3}">
      <dgm:prSet/>
      <dgm:spPr/>
      <dgm:t>
        <a:bodyPr/>
        <a:lstStyle/>
        <a:p>
          <a:endParaRPr lang="fr-BE"/>
        </a:p>
      </dgm:t>
    </dgm:pt>
    <dgm:pt modelId="{288181BE-BC94-416A-9789-B09349ACA457}">
      <dgm:prSet phldrT="[Texte]" custT="1"/>
      <dgm:spPr/>
      <dgm:t>
        <a:bodyPr/>
        <a:lstStyle/>
        <a:p>
          <a:r>
            <a:rPr lang="fr-BE" sz="1600" dirty="0" smtClean="0">
              <a:latin typeface="Arial Narrow" panose="020B0606020202030204" pitchFamily="34" charset="0"/>
              <a:cs typeface="Arial" panose="020B0604020202020204" pitchFamily="34" charset="0"/>
            </a:rPr>
            <a:t>La capitalisation des informations concernant les compétences et le Titre de compétence dans le futur dossier unique</a:t>
          </a:r>
          <a:endParaRPr lang="fr-BE" sz="1600" dirty="0">
            <a:latin typeface="Arial Narrow" panose="020B0606020202030204" pitchFamily="34" charset="0"/>
            <a:cs typeface="Arial" panose="020B0604020202020204" pitchFamily="34" charset="0"/>
          </a:endParaRPr>
        </a:p>
      </dgm:t>
    </dgm:pt>
    <dgm:pt modelId="{8C53BD93-14C7-4965-B870-6076C204029D}" type="parTrans" cxnId="{A5C7677E-8E49-42FB-B2F9-04CBD3B9296C}">
      <dgm:prSet/>
      <dgm:spPr/>
      <dgm:t>
        <a:bodyPr/>
        <a:lstStyle/>
        <a:p>
          <a:endParaRPr lang="fr-BE"/>
        </a:p>
      </dgm:t>
    </dgm:pt>
    <dgm:pt modelId="{C413504B-8317-42B9-9CBF-25B7FE54A2EC}" type="sibTrans" cxnId="{A5C7677E-8E49-42FB-B2F9-04CBD3B9296C}">
      <dgm:prSet/>
      <dgm:spPr/>
      <dgm:t>
        <a:bodyPr/>
        <a:lstStyle/>
        <a:p>
          <a:endParaRPr lang="fr-BE"/>
        </a:p>
      </dgm:t>
    </dgm:pt>
    <dgm:pt modelId="{7CDECCA6-D8BC-4508-A921-EDE57E00CA53}" type="pres">
      <dgm:prSet presAssocID="{1BA99E38-086D-471B-883F-160664E79D1D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fr-BE"/>
        </a:p>
      </dgm:t>
    </dgm:pt>
    <dgm:pt modelId="{FC7306A8-F715-4F33-9B5E-D991797C1751}" type="pres">
      <dgm:prSet presAssocID="{47973EDD-C262-499A-8C82-439149A89E42}" presName="thickLine" presStyleLbl="alignNode1" presStyleIdx="0" presStyleCnt="1"/>
      <dgm:spPr/>
      <dgm:t>
        <a:bodyPr/>
        <a:lstStyle/>
        <a:p>
          <a:endParaRPr lang="fr-BE"/>
        </a:p>
      </dgm:t>
    </dgm:pt>
    <dgm:pt modelId="{50D1B658-F04A-46E1-BCA3-ADD2AE595207}" type="pres">
      <dgm:prSet presAssocID="{47973EDD-C262-499A-8C82-439149A89E42}" presName="horz1" presStyleCnt="0"/>
      <dgm:spPr/>
      <dgm:t>
        <a:bodyPr/>
        <a:lstStyle/>
        <a:p>
          <a:endParaRPr lang="fr-BE"/>
        </a:p>
      </dgm:t>
    </dgm:pt>
    <dgm:pt modelId="{B40895DB-A9C6-4C57-BDDA-06321A2A0FF7}" type="pres">
      <dgm:prSet presAssocID="{47973EDD-C262-499A-8C82-439149A89E42}" presName="tx1" presStyleLbl="revTx" presStyleIdx="0" presStyleCnt="6" custScaleX="123104" custLinFactNeighborY="-3544"/>
      <dgm:spPr/>
      <dgm:t>
        <a:bodyPr/>
        <a:lstStyle/>
        <a:p>
          <a:endParaRPr lang="fr-BE"/>
        </a:p>
      </dgm:t>
    </dgm:pt>
    <dgm:pt modelId="{587D3FC1-7FFC-4D40-9731-8BFA008EAF61}" type="pres">
      <dgm:prSet presAssocID="{47973EDD-C262-499A-8C82-439149A89E42}" presName="vert1" presStyleCnt="0"/>
      <dgm:spPr/>
      <dgm:t>
        <a:bodyPr/>
        <a:lstStyle/>
        <a:p>
          <a:endParaRPr lang="fr-BE"/>
        </a:p>
      </dgm:t>
    </dgm:pt>
    <dgm:pt modelId="{30A0D7FD-1087-4CE4-AD9D-E8E59351487C}" type="pres">
      <dgm:prSet presAssocID="{88813D4A-58DE-4313-9F73-EB6FACD7B68C}" presName="vertSpace2a" presStyleCnt="0"/>
      <dgm:spPr/>
      <dgm:t>
        <a:bodyPr/>
        <a:lstStyle/>
        <a:p>
          <a:endParaRPr lang="fr-BE"/>
        </a:p>
      </dgm:t>
    </dgm:pt>
    <dgm:pt modelId="{04BDF2CF-4E69-4424-98BB-8C985C923EEB}" type="pres">
      <dgm:prSet presAssocID="{88813D4A-58DE-4313-9F73-EB6FACD7B68C}" presName="horz2" presStyleCnt="0"/>
      <dgm:spPr/>
      <dgm:t>
        <a:bodyPr/>
        <a:lstStyle/>
        <a:p>
          <a:endParaRPr lang="fr-BE"/>
        </a:p>
      </dgm:t>
    </dgm:pt>
    <dgm:pt modelId="{0211ADB7-1794-4274-B557-E1BD99A7D7ED}" type="pres">
      <dgm:prSet presAssocID="{88813D4A-58DE-4313-9F73-EB6FACD7B68C}" presName="horzSpace2" presStyleCnt="0"/>
      <dgm:spPr/>
      <dgm:t>
        <a:bodyPr/>
        <a:lstStyle/>
        <a:p>
          <a:endParaRPr lang="fr-BE"/>
        </a:p>
      </dgm:t>
    </dgm:pt>
    <dgm:pt modelId="{634861AF-5C3D-4433-B867-EA1367F0F581}" type="pres">
      <dgm:prSet presAssocID="{88813D4A-58DE-4313-9F73-EB6FACD7B68C}" presName="tx2" presStyleLbl="revTx" presStyleIdx="1" presStyleCnt="6"/>
      <dgm:spPr/>
      <dgm:t>
        <a:bodyPr/>
        <a:lstStyle/>
        <a:p>
          <a:endParaRPr lang="fr-BE"/>
        </a:p>
      </dgm:t>
    </dgm:pt>
    <dgm:pt modelId="{EE91975C-77A0-47F6-A2B7-6C14722BB607}" type="pres">
      <dgm:prSet presAssocID="{88813D4A-58DE-4313-9F73-EB6FACD7B68C}" presName="vert2" presStyleCnt="0"/>
      <dgm:spPr/>
      <dgm:t>
        <a:bodyPr/>
        <a:lstStyle/>
        <a:p>
          <a:endParaRPr lang="fr-BE"/>
        </a:p>
      </dgm:t>
    </dgm:pt>
    <dgm:pt modelId="{8BC643C4-0518-42FC-A3EC-3487F32B9623}" type="pres">
      <dgm:prSet presAssocID="{88813D4A-58DE-4313-9F73-EB6FACD7B68C}" presName="thinLine2b" presStyleLbl="callout" presStyleIdx="0" presStyleCnt="5" custLinFactY="-300000" custLinFactNeighborX="-260" custLinFactNeighborY="-313859"/>
      <dgm:spPr/>
      <dgm:t>
        <a:bodyPr/>
        <a:lstStyle/>
        <a:p>
          <a:endParaRPr lang="fr-BE"/>
        </a:p>
      </dgm:t>
    </dgm:pt>
    <dgm:pt modelId="{62683CA2-345E-4125-8839-D56E27088C01}" type="pres">
      <dgm:prSet presAssocID="{88813D4A-58DE-4313-9F73-EB6FACD7B68C}" presName="vertSpace2b" presStyleCnt="0"/>
      <dgm:spPr/>
      <dgm:t>
        <a:bodyPr/>
        <a:lstStyle/>
        <a:p>
          <a:endParaRPr lang="fr-BE"/>
        </a:p>
      </dgm:t>
    </dgm:pt>
    <dgm:pt modelId="{5AA9F2D5-10A3-495E-B1CF-3B55A682A395}" type="pres">
      <dgm:prSet presAssocID="{E2B0342F-A064-48D0-A0B3-49768049ED1B}" presName="horz2" presStyleCnt="0"/>
      <dgm:spPr/>
      <dgm:t>
        <a:bodyPr/>
        <a:lstStyle/>
        <a:p>
          <a:endParaRPr lang="fr-BE"/>
        </a:p>
      </dgm:t>
    </dgm:pt>
    <dgm:pt modelId="{201CBA5F-9012-4CEC-9823-2761706A5707}" type="pres">
      <dgm:prSet presAssocID="{E2B0342F-A064-48D0-A0B3-49768049ED1B}" presName="horzSpace2" presStyleCnt="0"/>
      <dgm:spPr/>
      <dgm:t>
        <a:bodyPr/>
        <a:lstStyle/>
        <a:p>
          <a:endParaRPr lang="fr-BE"/>
        </a:p>
      </dgm:t>
    </dgm:pt>
    <dgm:pt modelId="{5015C0C2-682C-408F-BF3B-42497B56E74E}" type="pres">
      <dgm:prSet presAssocID="{E2B0342F-A064-48D0-A0B3-49768049ED1B}" presName="tx2" presStyleLbl="revTx" presStyleIdx="2" presStyleCnt="6"/>
      <dgm:spPr/>
      <dgm:t>
        <a:bodyPr/>
        <a:lstStyle/>
        <a:p>
          <a:endParaRPr lang="fr-BE"/>
        </a:p>
      </dgm:t>
    </dgm:pt>
    <dgm:pt modelId="{6AC1EF23-5F58-42ED-8317-4B493BD8195A}" type="pres">
      <dgm:prSet presAssocID="{E2B0342F-A064-48D0-A0B3-49768049ED1B}" presName="vert2" presStyleCnt="0"/>
      <dgm:spPr/>
      <dgm:t>
        <a:bodyPr/>
        <a:lstStyle/>
        <a:p>
          <a:endParaRPr lang="fr-BE"/>
        </a:p>
      </dgm:t>
    </dgm:pt>
    <dgm:pt modelId="{A74B94B5-046C-469B-B008-8C3E917343BE}" type="pres">
      <dgm:prSet presAssocID="{E2B0342F-A064-48D0-A0B3-49768049ED1B}" presName="thinLine2b" presStyleLbl="callout" presStyleIdx="1" presStyleCnt="5"/>
      <dgm:spPr/>
      <dgm:t>
        <a:bodyPr/>
        <a:lstStyle/>
        <a:p>
          <a:endParaRPr lang="fr-BE"/>
        </a:p>
      </dgm:t>
    </dgm:pt>
    <dgm:pt modelId="{C12541C5-FEB3-408F-8EE5-AC61D23E0181}" type="pres">
      <dgm:prSet presAssocID="{E2B0342F-A064-48D0-A0B3-49768049ED1B}" presName="vertSpace2b" presStyleCnt="0"/>
      <dgm:spPr/>
      <dgm:t>
        <a:bodyPr/>
        <a:lstStyle/>
        <a:p>
          <a:endParaRPr lang="fr-BE"/>
        </a:p>
      </dgm:t>
    </dgm:pt>
    <dgm:pt modelId="{7830632C-555D-471E-BAE3-2B6B1B8902AD}" type="pres">
      <dgm:prSet presAssocID="{053FF6F5-C933-49FA-947A-BAD51939A060}" presName="horz2" presStyleCnt="0"/>
      <dgm:spPr/>
      <dgm:t>
        <a:bodyPr/>
        <a:lstStyle/>
        <a:p>
          <a:endParaRPr lang="fr-BE"/>
        </a:p>
      </dgm:t>
    </dgm:pt>
    <dgm:pt modelId="{A1E1A78B-2728-4490-84CE-0313A031F431}" type="pres">
      <dgm:prSet presAssocID="{053FF6F5-C933-49FA-947A-BAD51939A060}" presName="horzSpace2" presStyleCnt="0"/>
      <dgm:spPr/>
      <dgm:t>
        <a:bodyPr/>
        <a:lstStyle/>
        <a:p>
          <a:endParaRPr lang="fr-BE"/>
        </a:p>
      </dgm:t>
    </dgm:pt>
    <dgm:pt modelId="{078BA404-B959-4542-B843-B29FE50B5769}" type="pres">
      <dgm:prSet presAssocID="{053FF6F5-C933-49FA-947A-BAD51939A060}" presName="tx2" presStyleLbl="revTx" presStyleIdx="3" presStyleCnt="6"/>
      <dgm:spPr/>
      <dgm:t>
        <a:bodyPr/>
        <a:lstStyle/>
        <a:p>
          <a:endParaRPr lang="fr-BE"/>
        </a:p>
      </dgm:t>
    </dgm:pt>
    <dgm:pt modelId="{3E3158B7-751F-4D62-B573-1A09623A282F}" type="pres">
      <dgm:prSet presAssocID="{053FF6F5-C933-49FA-947A-BAD51939A060}" presName="vert2" presStyleCnt="0"/>
      <dgm:spPr/>
      <dgm:t>
        <a:bodyPr/>
        <a:lstStyle/>
        <a:p>
          <a:endParaRPr lang="fr-BE"/>
        </a:p>
      </dgm:t>
    </dgm:pt>
    <dgm:pt modelId="{CF64D5F4-0BAB-488D-896E-6010FBD08ACC}" type="pres">
      <dgm:prSet presAssocID="{053FF6F5-C933-49FA-947A-BAD51939A060}" presName="thinLine2b" presStyleLbl="callout" presStyleIdx="2" presStyleCnt="5"/>
      <dgm:spPr/>
      <dgm:t>
        <a:bodyPr/>
        <a:lstStyle/>
        <a:p>
          <a:endParaRPr lang="fr-BE"/>
        </a:p>
      </dgm:t>
    </dgm:pt>
    <dgm:pt modelId="{21007933-3211-4382-BC8B-18A469C24010}" type="pres">
      <dgm:prSet presAssocID="{053FF6F5-C933-49FA-947A-BAD51939A060}" presName="vertSpace2b" presStyleCnt="0"/>
      <dgm:spPr/>
      <dgm:t>
        <a:bodyPr/>
        <a:lstStyle/>
        <a:p>
          <a:endParaRPr lang="fr-BE"/>
        </a:p>
      </dgm:t>
    </dgm:pt>
    <dgm:pt modelId="{4C7D89B3-43D4-4089-BD5D-9765B17AFCE8}" type="pres">
      <dgm:prSet presAssocID="{30B1E2EA-8767-493D-AD34-AF295AAD5A94}" presName="horz2" presStyleCnt="0"/>
      <dgm:spPr/>
      <dgm:t>
        <a:bodyPr/>
        <a:lstStyle/>
        <a:p>
          <a:endParaRPr lang="fr-BE"/>
        </a:p>
      </dgm:t>
    </dgm:pt>
    <dgm:pt modelId="{930A1E09-6D47-4D0C-BEC6-6B8BA2B3A8D2}" type="pres">
      <dgm:prSet presAssocID="{30B1E2EA-8767-493D-AD34-AF295AAD5A94}" presName="horzSpace2" presStyleCnt="0"/>
      <dgm:spPr/>
      <dgm:t>
        <a:bodyPr/>
        <a:lstStyle/>
        <a:p>
          <a:endParaRPr lang="fr-BE"/>
        </a:p>
      </dgm:t>
    </dgm:pt>
    <dgm:pt modelId="{6A51FD2E-821C-43B4-9AAE-E760D958483E}" type="pres">
      <dgm:prSet presAssocID="{30B1E2EA-8767-493D-AD34-AF295AAD5A94}" presName="tx2" presStyleLbl="revTx" presStyleIdx="4" presStyleCnt="6"/>
      <dgm:spPr/>
      <dgm:t>
        <a:bodyPr/>
        <a:lstStyle/>
        <a:p>
          <a:endParaRPr lang="fr-BE"/>
        </a:p>
      </dgm:t>
    </dgm:pt>
    <dgm:pt modelId="{272F3120-2925-4730-AC0D-309704442D43}" type="pres">
      <dgm:prSet presAssocID="{30B1E2EA-8767-493D-AD34-AF295AAD5A94}" presName="vert2" presStyleCnt="0"/>
      <dgm:spPr/>
      <dgm:t>
        <a:bodyPr/>
        <a:lstStyle/>
        <a:p>
          <a:endParaRPr lang="fr-BE"/>
        </a:p>
      </dgm:t>
    </dgm:pt>
    <dgm:pt modelId="{AB247881-B95E-4E7E-8482-3E9AA94F3B2E}" type="pres">
      <dgm:prSet presAssocID="{30B1E2EA-8767-493D-AD34-AF295AAD5A94}" presName="thinLine2b" presStyleLbl="callout" presStyleIdx="3" presStyleCnt="5"/>
      <dgm:spPr/>
      <dgm:t>
        <a:bodyPr/>
        <a:lstStyle/>
        <a:p>
          <a:endParaRPr lang="fr-BE"/>
        </a:p>
      </dgm:t>
    </dgm:pt>
    <dgm:pt modelId="{CB4C1B4D-9BCF-449B-93F3-B72A3DEDE7C0}" type="pres">
      <dgm:prSet presAssocID="{30B1E2EA-8767-493D-AD34-AF295AAD5A94}" presName="vertSpace2b" presStyleCnt="0"/>
      <dgm:spPr/>
      <dgm:t>
        <a:bodyPr/>
        <a:lstStyle/>
        <a:p>
          <a:endParaRPr lang="fr-BE"/>
        </a:p>
      </dgm:t>
    </dgm:pt>
    <dgm:pt modelId="{B9B14877-70DF-4EBA-9F7A-3C95B580B32F}" type="pres">
      <dgm:prSet presAssocID="{288181BE-BC94-416A-9789-B09349ACA457}" presName="horz2" presStyleCnt="0"/>
      <dgm:spPr/>
      <dgm:t>
        <a:bodyPr/>
        <a:lstStyle/>
        <a:p>
          <a:endParaRPr lang="fr-BE"/>
        </a:p>
      </dgm:t>
    </dgm:pt>
    <dgm:pt modelId="{9E5F0D62-5C23-46D4-B29F-5EA18EE75A61}" type="pres">
      <dgm:prSet presAssocID="{288181BE-BC94-416A-9789-B09349ACA457}" presName="horzSpace2" presStyleCnt="0"/>
      <dgm:spPr/>
      <dgm:t>
        <a:bodyPr/>
        <a:lstStyle/>
        <a:p>
          <a:endParaRPr lang="fr-BE"/>
        </a:p>
      </dgm:t>
    </dgm:pt>
    <dgm:pt modelId="{A17C5106-4FAB-4748-8784-D8A18DA6460D}" type="pres">
      <dgm:prSet presAssocID="{288181BE-BC94-416A-9789-B09349ACA457}" presName="tx2" presStyleLbl="revTx" presStyleIdx="5" presStyleCnt="6"/>
      <dgm:spPr/>
      <dgm:t>
        <a:bodyPr/>
        <a:lstStyle/>
        <a:p>
          <a:endParaRPr lang="fr-BE"/>
        </a:p>
      </dgm:t>
    </dgm:pt>
    <dgm:pt modelId="{B989CF39-2F72-41C2-9332-4AFF917575F9}" type="pres">
      <dgm:prSet presAssocID="{288181BE-BC94-416A-9789-B09349ACA457}" presName="vert2" presStyleCnt="0"/>
      <dgm:spPr/>
      <dgm:t>
        <a:bodyPr/>
        <a:lstStyle/>
        <a:p>
          <a:endParaRPr lang="fr-BE"/>
        </a:p>
      </dgm:t>
    </dgm:pt>
    <dgm:pt modelId="{7211F349-E61B-4A7A-B944-3C48200614CA}" type="pres">
      <dgm:prSet presAssocID="{288181BE-BC94-416A-9789-B09349ACA457}" presName="thinLine2b" presStyleLbl="callout" presStyleIdx="4" presStyleCnt="5"/>
      <dgm:spPr/>
      <dgm:t>
        <a:bodyPr/>
        <a:lstStyle/>
        <a:p>
          <a:endParaRPr lang="fr-BE"/>
        </a:p>
      </dgm:t>
    </dgm:pt>
    <dgm:pt modelId="{E8DDE2A4-091D-4D4F-A535-1F1E4C11DFB3}" type="pres">
      <dgm:prSet presAssocID="{288181BE-BC94-416A-9789-B09349ACA457}" presName="vertSpace2b" presStyleCnt="0"/>
      <dgm:spPr/>
      <dgm:t>
        <a:bodyPr/>
        <a:lstStyle/>
        <a:p>
          <a:endParaRPr lang="fr-BE"/>
        </a:p>
      </dgm:t>
    </dgm:pt>
  </dgm:ptLst>
  <dgm:cxnLst>
    <dgm:cxn modelId="{A20AEEA1-16F3-4E9E-A270-578BA8DDB493}" srcId="{1BA99E38-086D-471B-883F-160664E79D1D}" destId="{47973EDD-C262-499A-8C82-439149A89E42}" srcOrd="0" destOrd="0" parTransId="{550118F8-96EA-4D0D-86E9-02A11AB1F53E}" sibTransId="{C9E7912F-4E23-40F4-9FAC-40E3FF420D16}"/>
    <dgm:cxn modelId="{41709C87-4BFD-49E3-9554-412BC26275FC}" type="presOf" srcId="{053FF6F5-C933-49FA-947A-BAD51939A060}" destId="{078BA404-B959-4542-B843-B29FE50B5769}" srcOrd="0" destOrd="0" presId="urn:microsoft.com/office/officeart/2008/layout/LinedList"/>
    <dgm:cxn modelId="{A5C7677E-8E49-42FB-B2F9-04CBD3B9296C}" srcId="{47973EDD-C262-499A-8C82-439149A89E42}" destId="{288181BE-BC94-416A-9789-B09349ACA457}" srcOrd="4" destOrd="0" parTransId="{8C53BD93-14C7-4965-B870-6076C204029D}" sibTransId="{C413504B-8317-42B9-9CBF-25B7FE54A2EC}"/>
    <dgm:cxn modelId="{629DA651-7549-43A0-AD85-3730ACCBF764}" srcId="{47973EDD-C262-499A-8C82-439149A89E42}" destId="{E2B0342F-A064-48D0-A0B3-49768049ED1B}" srcOrd="1" destOrd="0" parTransId="{E3FB6BC8-27D7-4306-9F6A-2B342661ECDE}" sibTransId="{F27E65E0-2E57-413D-A4E4-6AF88D435092}"/>
    <dgm:cxn modelId="{FD958612-49CB-4651-9D01-45E4F777A4DE}" srcId="{47973EDD-C262-499A-8C82-439149A89E42}" destId="{88813D4A-58DE-4313-9F73-EB6FACD7B68C}" srcOrd="0" destOrd="0" parTransId="{9C06E89B-E23F-415D-9AD2-60D2B4BCC36C}" sibTransId="{89117431-1B54-4B81-819E-6C56603FCE8C}"/>
    <dgm:cxn modelId="{CB0E1F9B-DE9E-47C8-85F8-826D0C524282}" type="presOf" srcId="{30B1E2EA-8767-493D-AD34-AF295AAD5A94}" destId="{6A51FD2E-821C-43B4-9AAE-E760D958483E}" srcOrd="0" destOrd="0" presId="urn:microsoft.com/office/officeart/2008/layout/LinedList"/>
    <dgm:cxn modelId="{CC477BE7-37B1-4BC7-9AE9-F7A84385860E}" type="presOf" srcId="{E2B0342F-A064-48D0-A0B3-49768049ED1B}" destId="{5015C0C2-682C-408F-BF3B-42497B56E74E}" srcOrd="0" destOrd="0" presId="urn:microsoft.com/office/officeart/2008/layout/LinedList"/>
    <dgm:cxn modelId="{72929803-5749-4F45-99D0-0903877E9FB2}" type="presOf" srcId="{47973EDD-C262-499A-8C82-439149A89E42}" destId="{B40895DB-A9C6-4C57-BDDA-06321A2A0FF7}" srcOrd="0" destOrd="0" presId="urn:microsoft.com/office/officeart/2008/layout/LinedList"/>
    <dgm:cxn modelId="{D0F63FDA-A637-4700-8733-AF4484F2FFFC}" type="presOf" srcId="{88813D4A-58DE-4313-9F73-EB6FACD7B68C}" destId="{634861AF-5C3D-4433-B867-EA1367F0F581}" srcOrd="0" destOrd="0" presId="urn:microsoft.com/office/officeart/2008/layout/LinedList"/>
    <dgm:cxn modelId="{D3DE1E7B-488F-40A4-AA1D-EDA7E37E59B3}" srcId="{47973EDD-C262-499A-8C82-439149A89E42}" destId="{30B1E2EA-8767-493D-AD34-AF295AAD5A94}" srcOrd="3" destOrd="0" parTransId="{8B44A580-9F13-495B-A0D1-2F990B286D57}" sibTransId="{00A50555-B8D8-4BE8-A141-6950375B4F9F}"/>
    <dgm:cxn modelId="{05E90726-4D1D-49B4-B7EC-2CAAD98D7606}" srcId="{47973EDD-C262-499A-8C82-439149A89E42}" destId="{053FF6F5-C933-49FA-947A-BAD51939A060}" srcOrd="2" destOrd="0" parTransId="{5C971CD1-B497-4FD7-A8E7-D8BD7FCBCC93}" sibTransId="{66A2A892-741F-4615-AA24-F45E21777C6F}"/>
    <dgm:cxn modelId="{9A313924-A640-42B4-83A4-DD3FBC4407F8}" type="presOf" srcId="{288181BE-BC94-416A-9789-B09349ACA457}" destId="{A17C5106-4FAB-4748-8784-D8A18DA6460D}" srcOrd="0" destOrd="0" presId="urn:microsoft.com/office/officeart/2008/layout/LinedList"/>
    <dgm:cxn modelId="{99C85D9E-5EF7-4A20-9D32-30FD1D868786}" type="presOf" srcId="{1BA99E38-086D-471B-883F-160664E79D1D}" destId="{7CDECCA6-D8BC-4508-A921-EDE57E00CA53}" srcOrd="0" destOrd="0" presId="urn:microsoft.com/office/officeart/2008/layout/LinedList"/>
    <dgm:cxn modelId="{1B2B055E-A8EE-404E-9737-0EBFC3B29020}" type="presParOf" srcId="{7CDECCA6-D8BC-4508-A921-EDE57E00CA53}" destId="{FC7306A8-F715-4F33-9B5E-D991797C1751}" srcOrd="0" destOrd="0" presId="urn:microsoft.com/office/officeart/2008/layout/LinedList"/>
    <dgm:cxn modelId="{1D316986-7EF1-4CCF-A48D-B3F71E5AD6A7}" type="presParOf" srcId="{7CDECCA6-D8BC-4508-A921-EDE57E00CA53}" destId="{50D1B658-F04A-46E1-BCA3-ADD2AE595207}" srcOrd="1" destOrd="0" presId="urn:microsoft.com/office/officeart/2008/layout/LinedList"/>
    <dgm:cxn modelId="{4AFC69FA-6208-48D6-BBD0-1BBA0CC417D0}" type="presParOf" srcId="{50D1B658-F04A-46E1-BCA3-ADD2AE595207}" destId="{B40895DB-A9C6-4C57-BDDA-06321A2A0FF7}" srcOrd="0" destOrd="0" presId="urn:microsoft.com/office/officeart/2008/layout/LinedList"/>
    <dgm:cxn modelId="{802CB3A6-560D-4B3E-9D73-0389E598CCAE}" type="presParOf" srcId="{50D1B658-F04A-46E1-BCA3-ADD2AE595207}" destId="{587D3FC1-7FFC-4D40-9731-8BFA008EAF61}" srcOrd="1" destOrd="0" presId="urn:microsoft.com/office/officeart/2008/layout/LinedList"/>
    <dgm:cxn modelId="{0CF7295F-272D-4DBC-9BC2-3A74FFCCF88C}" type="presParOf" srcId="{587D3FC1-7FFC-4D40-9731-8BFA008EAF61}" destId="{30A0D7FD-1087-4CE4-AD9D-E8E59351487C}" srcOrd="0" destOrd="0" presId="urn:microsoft.com/office/officeart/2008/layout/LinedList"/>
    <dgm:cxn modelId="{4C7498F4-D01E-4C22-A8FE-F4F657210140}" type="presParOf" srcId="{587D3FC1-7FFC-4D40-9731-8BFA008EAF61}" destId="{04BDF2CF-4E69-4424-98BB-8C985C923EEB}" srcOrd="1" destOrd="0" presId="urn:microsoft.com/office/officeart/2008/layout/LinedList"/>
    <dgm:cxn modelId="{ABC743D7-5FC0-4067-B65B-63390716E685}" type="presParOf" srcId="{04BDF2CF-4E69-4424-98BB-8C985C923EEB}" destId="{0211ADB7-1794-4274-B557-E1BD99A7D7ED}" srcOrd="0" destOrd="0" presId="urn:microsoft.com/office/officeart/2008/layout/LinedList"/>
    <dgm:cxn modelId="{482F5CCB-6324-4E12-A473-D6B0B5871004}" type="presParOf" srcId="{04BDF2CF-4E69-4424-98BB-8C985C923EEB}" destId="{634861AF-5C3D-4433-B867-EA1367F0F581}" srcOrd="1" destOrd="0" presId="urn:microsoft.com/office/officeart/2008/layout/LinedList"/>
    <dgm:cxn modelId="{9024EF2C-58D1-486A-B40A-9DED3EB5A136}" type="presParOf" srcId="{04BDF2CF-4E69-4424-98BB-8C985C923EEB}" destId="{EE91975C-77A0-47F6-A2B7-6C14722BB607}" srcOrd="2" destOrd="0" presId="urn:microsoft.com/office/officeart/2008/layout/LinedList"/>
    <dgm:cxn modelId="{56E027F9-C998-46C5-96F1-441E2EB37802}" type="presParOf" srcId="{587D3FC1-7FFC-4D40-9731-8BFA008EAF61}" destId="{8BC643C4-0518-42FC-A3EC-3487F32B9623}" srcOrd="2" destOrd="0" presId="urn:microsoft.com/office/officeart/2008/layout/LinedList"/>
    <dgm:cxn modelId="{D48E9C1B-B0FF-4ED6-B131-2BAA5CCE5E1C}" type="presParOf" srcId="{587D3FC1-7FFC-4D40-9731-8BFA008EAF61}" destId="{62683CA2-345E-4125-8839-D56E27088C01}" srcOrd="3" destOrd="0" presId="urn:microsoft.com/office/officeart/2008/layout/LinedList"/>
    <dgm:cxn modelId="{F4C31795-182A-4D21-9442-C29BF154152E}" type="presParOf" srcId="{587D3FC1-7FFC-4D40-9731-8BFA008EAF61}" destId="{5AA9F2D5-10A3-495E-B1CF-3B55A682A395}" srcOrd="4" destOrd="0" presId="urn:microsoft.com/office/officeart/2008/layout/LinedList"/>
    <dgm:cxn modelId="{9AD075B2-914B-4C91-8A60-92B42754298C}" type="presParOf" srcId="{5AA9F2D5-10A3-495E-B1CF-3B55A682A395}" destId="{201CBA5F-9012-4CEC-9823-2761706A5707}" srcOrd="0" destOrd="0" presId="urn:microsoft.com/office/officeart/2008/layout/LinedList"/>
    <dgm:cxn modelId="{F2B27ED5-2729-4F09-B93E-551A674BF76B}" type="presParOf" srcId="{5AA9F2D5-10A3-495E-B1CF-3B55A682A395}" destId="{5015C0C2-682C-408F-BF3B-42497B56E74E}" srcOrd="1" destOrd="0" presId="urn:microsoft.com/office/officeart/2008/layout/LinedList"/>
    <dgm:cxn modelId="{2E084C47-F5AA-450B-9379-88F3C0DD5F4A}" type="presParOf" srcId="{5AA9F2D5-10A3-495E-B1CF-3B55A682A395}" destId="{6AC1EF23-5F58-42ED-8317-4B493BD8195A}" srcOrd="2" destOrd="0" presId="urn:microsoft.com/office/officeart/2008/layout/LinedList"/>
    <dgm:cxn modelId="{A9BDCC1E-DB15-4384-83E0-F7747CBDA9FC}" type="presParOf" srcId="{587D3FC1-7FFC-4D40-9731-8BFA008EAF61}" destId="{A74B94B5-046C-469B-B008-8C3E917343BE}" srcOrd="5" destOrd="0" presId="urn:microsoft.com/office/officeart/2008/layout/LinedList"/>
    <dgm:cxn modelId="{F96C9076-12D2-41BA-9400-88469F146138}" type="presParOf" srcId="{587D3FC1-7FFC-4D40-9731-8BFA008EAF61}" destId="{C12541C5-FEB3-408F-8EE5-AC61D23E0181}" srcOrd="6" destOrd="0" presId="urn:microsoft.com/office/officeart/2008/layout/LinedList"/>
    <dgm:cxn modelId="{3AB50638-E969-4DAD-96BE-92F62C0A371B}" type="presParOf" srcId="{587D3FC1-7FFC-4D40-9731-8BFA008EAF61}" destId="{7830632C-555D-471E-BAE3-2B6B1B8902AD}" srcOrd="7" destOrd="0" presId="urn:microsoft.com/office/officeart/2008/layout/LinedList"/>
    <dgm:cxn modelId="{8E3487C9-61DC-4A3B-8466-5CCFED15FABC}" type="presParOf" srcId="{7830632C-555D-471E-BAE3-2B6B1B8902AD}" destId="{A1E1A78B-2728-4490-84CE-0313A031F431}" srcOrd="0" destOrd="0" presId="urn:microsoft.com/office/officeart/2008/layout/LinedList"/>
    <dgm:cxn modelId="{7C58225A-434B-4EB9-96BA-903340519519}" type="presParOf" srcId="{7830632C-555D-471E-BAE3-2B6B1B8902AD}" destId="{078BA404-B959-4542-B843-B29FE50B5769}" srcOrd="1" destOrd="0" presId="urn:microsoft.com/office/officeart/2008/layout/LinedList"/>
    <dgm:cxn modelId="{7036FA2A-8DF6-40D0-B5C5-06625B30C87F}" type="presParOf" srcId="{7830632C-555D-471E-BAE3-2B6B1B8902AD}" destId="{3E3158B7-751F-4D62-B573-1A09623A282F}" srcOrd="2" destOrd="0" presId="urn:microsoft.com/office/officeart/2008/layout/LinedList"/>
    <dgm:cxn modelId="{F6842BBE-D42E-4C21-9748-8BF0DA23B201}" type="presParOf" srcId="{587D3FC1-7FFC-4D40-9731-8BFA008EAF61}" destId="{CF64D5F4-0BAB-488D-896E-6010FBD08ACC}" srcOrd="8" destOrd="0" presId="urn:microsoft.com/office/officeart/2008/layout/LinedList"/>
    <dgm:cxn modelId="{D2C32972-6138-4390-B655-4FF8C1A8C9BA}" type="presParOf" srcId="{587D3FC1-7FFC-4D40-9731-8BFA008EAF61}" destId="{21007933-3211-4382-BC8B-18A469C24010}" srcOrd="9" destOrd="0" presId="urn:microsoft.com/office/officeart/2008/layout/LinedList"/>
    <dgm:cxn modelId="{FBE2A10E-7AE1-4D2F-85D4-F4B6DAAE5A5E}" type="presParOf" srcId="{587D3FC1-7FFC-4D40-9731-8BFA008EAF61}" destId="{4C7D89B3-43D4-4089-BD5D-9765B17AFCE8}" srcOrd="10" destOrd="0" presId="urn:microsoft.com/office/officeart/2008/layout/LinedList"/>
    <dgm:cxn modelId="{7D00655B-A996-4C74-89F7-8D9D24709EBB}" type="presParOf" srcId="{4C7D89B3-43D4-4089-BD5D-9765B17AFCE8}" destId="{930A1E09-6D47-4D0C-BEC6-6B8BA2B3A8D2}" srcOrd="0" destOrd="0" presId="urn:microsoft.com/office/officeart/2008/layout/LinedList"/>
    <dgm:cxn modelId="{8B923F81-1F8D-41DF-AB3D-CC68221B786C}" type="presParOf" srcId="{4C7D89B3-43D4-4089-BD5D-9765B17AFCE8}" destId="{6A51FD2E-821C-43B4-9AAE-E760D958483E}" srcOrd="1" destOrd="0" presId="urn:microsoft.com/office/officeart/2008/layout/LinedList"/>
    <dgm:cxn modelId="{027F4021-FCA1-4F0A-AEC0-6F8225EB1705}" type="presParOf" srcId="{4C7D89B3-43D4-4089-BD5D-9765B17AFCE8}" destId="{272F3120-2925-4730-AC0D-309704442D43}" srcOrd="2" destOrd="0" presId="urn:microsoft.com/office/officeart/2008/layout/LinedList"/>
    <dgm:cxn modelId="{EDF1EAF3-2532-4370-9E92-B1008F9394FF}" type="presParOf" srcId="{587D3FC1-7FFC-4D40-9731-8BFA008EAF61}" destId="{AB247881-B95E-4E7E-8482-3E9AA94F3B2E}" srcOrd="11" destOrd="0" presId="urn:microsoft.com/office/officeart/2008/layout/LinedList"/>
    <dgm:cxn modelId="{98FA32E4-3755-4B58-BB26-63C9DC7607CA}" type="presParOf" srcId="{587D3FC1-7FFC-4D40-9731-8BFA008EAF61}" destId="{CB4C1B4D-9BCF-449B-93F3-B72A3DEDE7C0}" srcOrd="12" destOrd="0" presId="urn:microsoft.com/office/officeart/2008/layout/LinedList"/>
    <dgm:cxn modelId="{CAB339F4-409A-4A96-836E-C2B59A1F8B72}" type="presParOf" srcId="{587D3FC1-7FFC-4D40-9731-8BFA008EAF61}" destId="{B9B14877-70DF-4EBA-9F7A-3C95B580B32F}" srcOrd="13" destOrd="0" presId="urn:microsoft.com/office/officeart/2008/layout/LinedList"/>
    <dgm:cxn modelId="{0FB596C6-B0E3-42A5-8455-DBBC380C1E6B}" type="presParOf" srcId="{B9B14877-70DF-4EBA-9F7A-3C95B580B32F}" destId="{9E5F0D62-5C23-46D4-B29F-5EA18EE75A61}" srcOrd="0" destOrd="0" presId="urn:microsoft.com/office/officeart/2008/layout/LinedList"/>
    <dgm:cxn modelId="{29DAF1FD-9D37-46B1-94A8-D371A83D1536}" type="presParOf" srcId="{B9B14877-70DF-4EBA-9F7A-3C95B580B32F}" destId="{A17C5106-4FAB-4748-8784-D8A18DA6460D}" srcOrd="1" destOrd="0" presId="urn:microsoft.com/office/officeart/2008/layout/LinedList"/>
    <dgm:cxn modelId="{83B2C950-0C27-418F-9284-29486A480E6E}" type="presParOf" srcId="{B9B14877-70DF-4EBA-9F7A-3C95B580B32F}" destId="{B989CF39-2F72-41C2-9332-4AFF917575F9}" srcOrd="2" destOrd="0" presId="urn:microsoft.com/office/officeart/2008/layout/LinedList"/>
    <dgm:cxn modelId="{2EAABA86-62C1-4C53-BC1F-57504E5794F6}" type="presParOf" srcId="{587D3FC1-7FFC-4D40-9731-8BFA008EAF61}" destId="{7211F349-E61B-4A7A-B944-3C48200614CA}" srcOrd="14" destOrd="0" presId="urn:microsoft.com/office/officeart/2008/layout/LinedList"/>
    <dgm:cxn modelId="{31C6382F-E9A6-4B52-AFE3-FA6E7B04E749}" type="presParOf" srcId="{587D3FC1-7FFC-4D40-9731-8BFA008EAF61}" destId="{E8DDE2A4-091D-4D4F-A535-1F1E4C11DFB3}" srcOrd="15" destOrd="0" presId="urn:microsoft.com/office/officeart/2008/layout/LinedList"/>
  </dgm:cxnLst>
  <dgm:bg/>
  <dgm:whole>
    <a:ln>
      <a:solidFill>
        <a:srgbClr val="C00000"/>
      </a:solidFill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B132BC1-CF80-4547-B5CE-307813F2978B}">
      <dsp:nvSpPr>
        <dsp:cNvPr id="0" name=""/>
        <dsp:cNvSpPr/>
      </dsp:nvSpPr>
      <dsp:spPr>
        <a:xfrm>
          <a:off x="1380" y="129231"/>
          <a:ext cx="1829769" cy="18297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300" kern="1200" dirty="0" smtClean="0"/>
            <a:t>TC via RAF</a:t>
          </a:r>
          <a:endParaRPr lang="fr-BE" sz="2300" kern="1200" dirty="0"/>
        </a:p>
      </dsp:txBody>
      <dsp:txXfrm>
        <a:off x="269343" y="397194"/>
        <a:ext cx="1293843" cy="1293843"/>
      </dsp:txXfrm>
    </dsp:sp>
    <dsp:sp modelId="{A132278E-5C26-4DA8-BDE6-BF3879AC7D33}">
      <dsp:nvSpPr>
        <dsp:cNvPr id="0" name=""/>
        <dsp:cNvSpPr/>
      </dsp:nvSpPr>
      <dsp:spPr>
        <a:xfrm>
          <a:off x="1979727" y="513482"/>
          <a:ext cx="1061266" cy="1061266"/>
        </a:xfrm>
        <a:prstGeom prst="mathPlus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800" kern="1200"/>
        </a:p>
      </dsp:txBody>
      <dsp:txXfrm>
        <a:off x="2120398" y="919310"/>
        <a:ext cx="779924" cy="249610"/>
      </dsp:txXfrm>
    </dsp:sp>
    <dsp:sp modelId="{976DC351-8044-4F99-93C0-EB9F8A3A549B}">
      <dsp:nvSpPr>
        <dsp:cNvPr id="0" name=""/>
        <dsp:cNvSpPr/>
      </dsp:nvSpPr>
      <dsp:spPr>
        <a:xfrm>
          <a:off x="3189571" y="129231"/>
          <a:ext cx="1829769" cy="18297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300" kern="1200" dirty="0" smtClean="0"/>
            <a:t>TC via Epreuves de validation</a:t>
          </a:r>
          <a:endParaRPr lang="fr-BE" sz="2300" kern="1200" dirty="0"/>
        </a:p>
      </dsp:txBody>
      <dsp:txXfrm>
        <a:off x="3457534" y="397194"/>
        <a:ext cx="1293843" cy="1293843"/>
      </dsp:txXfrm>
    </dsp:sp>
    <dsp:sp modelId="{BE26B295-E903-4AC8-9886-ECA590AB8C28}">
      <dsp:nvSpPr>
        <dsp:cNvPr id="0" name=""/>
        <dsp:cNvSpPr/>
      </dsp:nvSpPr>
      <dsp:spPr>
        <a:xfrm>
          <a:off x="5167918" y="513482"/>
          <a:ext cx="1061266" cy="1061266"/>
        </a:xfrm>
        <a:prstGeom prst="mathEqual">
          <a:avLst/>
        </a:prstGeom>
        <a:solidFill>
          <a:schemeClr val="accent2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2600" kern="1200"/>
        </a:p>
      </dsp:txBody>
      <dsp:txXfrm>
        <a:off x="5308589" y="732103"/>
        <a:ext cx="779924" cy="624024"/>
      </dsp:txXfrm>
    </dsp:sp>
    <dsp:sp modelId="{E01CA1D8-0358-4BDA-A664-F39AF2FB57FD}">
      <dsp:nvSpPr>
        <dsp:cNvPr id="0" name=""/>
        <dsp:cNvSpPr/>
      </dsp:nvSpPr>
      <dsp:spPr>
        <a:xfrm>
          <a:off x="6377761" y="129231"/>
          <a:ext cx="1829769" cy="182976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2300" kern="1200" dirty="0" smtClean="0"/>
            <a:t>Nombre de Titres délivrés</a:t>
          </a:r>
          <a:endParaRPr lang="fr-BE" sz="2300" kern="1200" dirty="0"/>
        </a:p>
      </dsp:txBody>
      <dsp:txXfrm>
        <a:off x="6645724" y="397194"/>
        <a:ext cx="1293843" cy="129384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A4DC6-8848-4427-8341-73ED7E1B3DA2}">
      <dsp:nvSpPr>
        <dsp:cNvPr id="0" name=""/>
        <dsp:cNvSpPr/>
      </dsp:nvSpPr>
      <dsp:spPr>
        <a:xfrm>
          <a:off x="1936792" y="1886599"/>
          <a:ext cx="2463118" cy="208627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PORTE D’ENTREE DU CVBH (CDR </a:t>
          </a:r>
          <a:r>
            <a:rPr lang="fr-BE" sz="1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Horeca</a:t>
          </a:r>
          <a:r>
            <a:rPr lang="fr-BE" sz="1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BE" sz="10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BePro</a:t>
          </a:r>
          <a:r>
            <a:rPr lang="fr-BE" sz="10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):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000" kern="1200" dirty="0" smtClean="0">
              <a:latin typeface="Arial" panose="020B0604020202020204" pitchFamily="34" charset="0"/>
              <a:cs typeface="Arial" panose="020B0604020202020204" pitchFamily="34" charset="0"/>
            </a:rPr>
            <a:t>accueil, information, module court de préparation à la VDC (avec BF), screening (avec BF), inscription à la validation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297507" y="2192127"/>
        <a:ext cx="1741688" cy="1475221"/>
      </dsp:txXfrm>
    </dsp:sp>
    <dsp:sp modelId="{DADD45F3-6B3A-4823-9B13-05C5BB834DC3}">
      <dsp:nvSpPr>
        <dsp:cNvPr id="0" name=""/>
        <dsp:cNvSpPr/>
      </dsp:nvSpPr>
      <dsp:spPr>
        <a:xfrm rot="16193021">
          <a:off x="3030045" y="1727754"/>
          <a:ext cx="271824" cy="45869"/>
        </a:xfrm>
        <a:custGeom>
          <a:avLst/>
          <a:gdLst/>
          <a:ahLst/>
          <a:cxnLst/>
          <a:rect l="0" t="0" r="0" b="0"/>
          <a:pathLst>
            <a:path>
              <a:moveTo>
                <a:pt x="0" y="22934"/>
              </a:moveTo>
              <a:lnTo>
                <a:pt x="271824" y="22934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500" kern="1200"/>
        </a:p>
      </dsp:txBody>
      <dsp:txXfrm rot="10800000">
        <a:off x="3159162" y="1743893"/>
        <a:ext cx="13591" cy="13591"/>
      </dsp:txXfrm>
    </dsp:sp>
    <dsp:sp modelId="{E9DE560B-A108-4214-891B-27621A6EB3FE}">
      <dsp:nvSpPr>
        <dsp:cNvPr id="0" name=""/>
        <dsp:cNvSpPr/>
      </dsp:nvSpPr>
      <dsp:spPr>
        <a:xfrm>
          <a:off x="2356653" y="0"/>
          <a:ext cx="1614778" cy="16147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000" kern="1200" dirty="0" smtClean="0">
              <a:latin typeface="Arial" panose="020B0604020202020204" pitchFamily="34" charset="0"/>
              <a:cs typeface="Arial" panose="020B0604020202020204" pitchFamily="34" charset="0"/>
            </a:rPr>
            <a:t>Site de validation: EFP (SFPME)</a:t>
          </a:r>
          <a:endParaRPr lang="fr-BE" sz="1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93132" y="236479"/>
        <a:ext cx="1141820" cy="1141820"/>
      </dsp:txXfrm>
    </dsp:sp>
    <dsp:sp modelId="{149F420D-33F2-4459-883F-764C482302B5}">
      <dsp:nvSpPr>
        <dsp:cNvPr id="0" name=""/>
        <dsp:cNvSpPr/>
      </dsp:nvSpPr>
      <dsp:spPr>
        <a:xfrm rot="1284009">
          <a:off x="4273583" y="3410910"/>
          <a:ext cx="362176" cy="45869"/>
        </a:xfrm>
        <a:custGeom>
          <a:avLst/>
          <a:gdLst/>
          <a:ahLst/>
          <a:cxnLst/>
          <a:rect l="0" t="0" r="0" b="0"/>
          <a:pathLst>
            <a:path>
              <a:moveTo>
                <a:pt x="0" y="22934"/>
              </a:moveTo>
              <a:lnTo>
                <a:pt x="362176" y="22934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500" kern="1200"/>
        </a:p>
      </dsp:txBody>
      <dsp:txXfrm>
        <a:off x="4445617" y="3424790"/>
        <a:ext cx="18108" cy="18108"/>
      </dsp:txXfrm>
    </dsp:sp>
    <dsp:sp modelId="{CF72E06D-562F-4C65-ACA0-6E726BF131BE}">
      <dsp:nvSpPr>
        <dsp:cNvPr id="0" name=""/>
        <dsp:cNvSpPr/>
      </dsp:nvSpPr>
      <dsp:spPr>
        <a:xfrm>
          <a:off x="4567609" y="2987130"/>
          <a:ext cx="1614778" cy="16147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000" kern="1200" dirty="0" smtClean="0">
              <a:latin typeface="Arial" panose="020B0604020202020204" pitchFamily="34" charset="0"/>
              <a:cs typeface="Arial" panose="020B0604020202020204" pitchFamily="34" charset="0"/>
            </a:rPr>
            <a:t>Site de validation: CERIA (EPS)</a:t>
          </a:r>
          <a:endParaRPr lang="fr-BE" sz="1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804088" y="3223609"/>
        <a:ext cx="1141820" cy="1141820"/>
      </dsp:txXfrm>
    </dsp:sp>
    <dsp:sp modelId="{66187E56-71B8-4F22-9582-CE7967DBADED}">
      <dsp:nvSpPr>
        <dsp:cNvPr id="0" name=""/>
        <dsp:cNvSpPr/>
      </dsp:nvSpPr>
      <dsp:spPr>
        <a:xfrm rot="9448909">
          <a:off x="1818630" y="3413888"/>
          <a:ext cx="253214" cy="45869"/>
        </a:xfrm>
        <a:custGeom>
          <a:avLst/>
          <a:gdLst/>
          <a:ahLst/>
          <a:cxnLst/>
          <a:rect l="0" t="0" r="0" b="0"/>
          <a:pathLst>
            <a:path>
              <a:moveTo>
                <a:pt x="0" y="22934"/>
              </a:moveTo>
              <a:lnTo>
                <a:pt x="253214" y="22934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500" kern="1200"/>
        </a:p>
      </dsp:txBody>
      <dsp:txXfrm rot="10800000">
        <a:off x="1938907" y="3430492"/>
        <a:ext cx="12660" cy="12660"/>
      </dsp:txXfrm>
    </dsp:sp>
    <dsp:sp modelId="{5A72C9F5-8D23-4E06-809E-5566FD5F0EF3}">
      <dsp:nvSpPr>
        <dsp:cNvPr id="0" name=""/>
        <dsp:cNvSpPr/>
      </dsp:nvSpPr>
      <dsp:spPr>
        <a:xfrm>
          <a:off x="275061" y="2987132"/>
          <a:ext cx="1614778" cy="161477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000" kern="1200" dirty="0" smtClean="0">
              <a:latin typeface="Arial" panose="020B0604020202020204" pitchFamily="34" charset="0"/>
              <a:cs typeface="Arial" panose="020B0604020202020204" pitchFamily="34" charset="0"/>
            </a:rPr>
            <a:t>Site de validation: CDR </a:t>
          </a:r>
          <a:r>
            <a:rPr lang="fr-BE" sz="10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Horeca</a:t>
          </a:r>
          <a:r>
            <a:rPr lang="fr-BE" sz="1000" kern="1200" dirty="0" smtClean="0">
              <a:latin typeface="Arial" panose="020B0604020202020204" pitchFamily="34" charset="0"/>
              <a:cs typeface="Arial" panose="020B0604020202020204" pitchFamily="34" charset="0"/>
            </a:rPr>
            <a:t> Be Pro (sous-traitant BF)</a:t>
          </a:r>
          <a:endParaRPr lang="fr-BE" sz="1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1540" y="3223611"/>
        <a:ext cx="1141820" cy="114182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A4DC6-8848-4427-8341-73ED7E1B3DA2}">
      <dsp:nvSpPr>
        <dsp:cNvPr id="0" name=""/>
        <dsp:cNvSpPr/>
      </dsp:nvSpPr>
      <dsp:spPr>
        <a:xfrm>
          <a:off x="1587095" y="1640458"/>
          <a:ext cx="2696991" cy="222505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1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PORTE D’ENTREE du </a:t>
          </a:r>
          <a:r>
            <a:rPr lang="fr-BE" sz="11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CdV</a:t>
          </a:r>
          <a:r>
            <a:rPr lang="fr-BE" sz="11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bruxellois des métiers du tertiaire (Pôle </a:t>
          </a:r>
          <a:r>
            <a:rPr lang="fr-BE" sz="11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bf</a:t>
          </a:r>
          <a:r>
            <a:rPr lang="fr-BE" sz="11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. bureau &amp; services)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accueil, information, module court de préparation à la VDC (avec BF), screening (avec BF), inscription à la validation</a:t>
          </a:r>
          <a:endParaRPr lang="fr-BE" sz="11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1100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1982060" y="1966310"/>
        <a:ext cx="1907061" cy="1573351"/>
      </dsp:txXfrm>
    </dsp:sp>
    <dsp:sp modelId="{DADD45F3-6B3A-4823-9B13-05C5BB834DC3}">
      <dsp:nvSpPr>
        <dsp:cNvPr id="0" name=""/>
        <dsp:cNvSpPr/>
      </dsp:nvSpPr>
      <dsp:spPr>
        <a:xfrm rot="16188192">
          <a:off x="2797343" y="1482821"/>
          <a:ext cx="267933" cy="47351"/>
        </a:xfrm>
        <a:custGeom>
          <a:avLst/>
          <a:gdLst/>
          <a:ahLst/>
          <a:cxnLst/>
          <a:rect l="0" t="0" r="0" b="0"/>
          <a:pathLst>
            <a:path>
              <a:moveTo>
                <a:pt x="0" y="23675"/>
              </a:moveTo>
              <a:lnTo>
                <a:pt x="267933" y="2367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500" kern="1200"/>
        </a:p>
      </dsp:txBody>
      <dsp:txXfrm rot="10800000">
        <a:off x="2924611" y="1499798"/>
        <a:ext cx="13396" cy="13396"/>
      </dsp:txXfrm>
    </dsp:sp>
    <dsp:sp modelId="{E9DE560B-A108-4214-891B-27621A6EB3FE}">
      <dsp:nvSpPr>
        <dsp:cNvPr id="0" name=""/>
        <dsp:cNvSpPr/>
      </dsp:nvSpPr>
      <dsp:spPr>
        <a:xfrm>
          <a:off x="2341342" y="338740"/>
          <a:ext cx="1175463" cy="10337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Site de validation : l’EPFC </a:t>
          </a:r>
          <a:r>
            <a:rPr lang="fr-BE" sz="11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(EPS)</a:t>
          </a:r>
          <a:endParaRPr lang="fr-BE" sz="11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13485" y="490135"/>
        <a:ext cx="831177" cy="731003"/>
      </dsp:txXfrm>
    </dsp:sp>
    <dsp:sp modelId="{149F420D-33F2-4459-883F-764C482302B5}">
      <dsp:nvSpPr>
        <dsp:cNvPr id="0" name=""/>
        <dsp:cNvSpPr/>
      </dsp:nvSpPr>
      <dsp:spPr>
        <a:xfrm rot="1703844">
          <a:off x="4046340" y="3406855"/>
          <a:ext cx="284962" cy="47351"/>
        </a:xfrm>
        <a:custGeom>
          <a:avLst/>
          <a:gdLst/>
          <a:ahLst/>
          <a:cxnLst/>
          <a:rect l="0" t="0" r="0" b="0"/>
          <a:pathLst>
            <a:path>
              <a:moveTo>
                <a:pt x="0" y="23675"/>
              </a:moveTo>
              <a:lnTo>
                <a:pt x="284962" y="2367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500" kern="1200"/>
        </a:p>
      </dsp:txBody>
      <dsp:txXfrm>
        <a:off x="4181697" y="3423407"/>
        <a:ext cx="14248" cy="14248"/>
      </dsp:txXfrm>
    </dsp:sp>
    <dsp:sp modelId="{CF72E06D-562F-4C65-ACA0-6E726BF131BE}">
      <dsp:nvSpPr>
        <dsp:cNvPr id="0" name=""/>
        <dsp:cNvSpPr/>
      </dsp:nvSpPr>
      <dsp:spPr>
        <a:xfrm>
          <a:off x="4208344" y="3159598"/>
          <a:ext cx="1514716" cy="138189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Sites de validation: </a:t>
          </a:r>
          <a:r>
            <a:rPr lang="fr-BE" sz="11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Ouverture possible à des OISP, CDR </a:t>
          </a:r>
          <a:r>
            <a:rPr lang="fr-BE" sz="11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Beezy</a:t>
          </a:r>
          <a:r>
            <a:rPr lang="fr-BE" sz="11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, l’EFP, etc.</a:t>
          </a:r>
          <a:endParaRPr lang="fr-BE" sz="11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430169" y="3361972"/>
        <a:ext cx="1071066" cy="977145"/>
      </dsp:txXfrm>
    </dsp:sp>
    <dsp:sp modelId="{66187E56-71B8-4F22-9582-CE7967DBADED}">
      <dsp:nvSpPr>
        <dsp:cNvPr id="0" name=""/>
        <dsp:cNvSpPr/>
      </dsp:nvSpPr>
      <dsp:spPr>
        <a:xfrm rot="9028404">
          <a:off x="1549026" y="3431404"/>
          <a:ext cx="293924" cy="47351"/>
        </a:xfrm>
        <a:custGeom>
          <a:avLst/>
          <a:gdLst/>
          <a:ahLst/>
          <a:cxnLst/>
          <a:rect l="0" t="0" r="0" b="0"/>
          <a:pathLst>
            <a:path>
              <a:moveTo>
                <a:pt x="0" y="23675"/>
              </a:moveTo>
              <a:lnTo>
                <a:pt x="293924" y="23675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500" kern="1200"/>
        </a:p>
      </dsp:txBody>
      <dsp:txXfrm rot="10800000">
        <a:off x="1688640" y="3447731"/>
        <a:ext cx="14696" cy="14696"/>
      </dsp:txXfrm>
    </dsp:sp>
    <dsp:sp modelId="{5A72C9F5-8D23-4E06-809E-5566FD5F0EF3}">
      <dsp:nvSpPr>
        <dsp:cNvPr id="0" name=""/>
        <dsp:cNvSpPr/>
      </dsp:nvSpPr>
      <dsp:spPr>
        <a:xfrm>
          <a:off x="321196" y="3249947"/>
          <a:ext cx="1353114" cy="1201204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Site de validation: </a:t>
          </a:r>
          <a:r>
            <a:rPr lang="fr-BE" sz="1100" b="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bf.bureau&amp;service</a:t>
          </a:r>
          <a:endParaRPr lang="fr-BE" sz="1100" b="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19355" y="3425859"/>
        <a:ext cx="956796" cy="8493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3A4DC6-8848-4427-8341-73ED7E1B3DA2}">
      <dsp:nvSpPr>
        <dsp:cNvPr id="0" name=""/>
        <dsp:cNvSpPr/>
      </dsp:nvSpPr>
      <dsp:spPr>
        <a:xfrm>
          <a:off x="1831796" y="1484341"/>
          <a:ext cx="2256933" cy="219659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1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PORTE D’ENTREE du </a:t>
          </a:r>
          <a:r>
            <a:rPr lang="fr-BE" sz="11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CdV</a:t>
          </a:r>
          <a:r>
            <a:rPr lang="fr-BE" sz="11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bruxellois des métiers de la construction (</a:t>
          </a:r>
          <a:r>
            <a:rPr lang="fr-BE" sz="1100" b="1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ConstruCity</a:t>
          </a:r>
          <a:r>
            <a:rPr lang="fr-BE" sz="11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):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1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fr-BE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accueil, information, module court de préparation à la VDC (avec BF), screening (avec BF), inscription à la validation</a:t>
          </a:r>
          <a:endParaRPr lang="fr-BE" sz="11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162316" y="1806025"/>
        <a:ext cx="1595893" cy="1553227"/>
      </dsp:txXfrm>
    </dsp:sp>
    <dsp:sp modelId="{DADD45F3-6B3A-4823-9B13-05C5BB834DC3}">
      <dsp:nvSpPr>
        <dsp:cNvPr id="0" name=""/>
        <dsp:cNvSpPr/>
      </dsp:nvSpPr>
      <dsp:spPr>
        <a:xfrm rot="16139880">
          <a:off x="2855621" y="1378702"/>
          <a:ext cx="167933" cy="43689"/>
        </a:xfrm>
        <a:custGeom>
          <a:avLst/>
          <a:gdLst/>
          <a:ahLst/>
          <a:cxnLst/>
          <a:rect l="0" t="0" r="0" b="0"/>
          <a:pathLst>
            <a:path>
              <a:moveTo>
                <a:pt x="0" y="21844"/>
              </a:moveTo>
              <a:lnTo>
                <a:pt x="167933" y="21844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500" kern="1200"/>
        </a:p>
      </dsp:txBody>
      <dsp:txXfrm rot="10800000">
        <a:off x="2935389" y="1396348"/>
        <a:ext cx="8396" cy="8396"/>
      </dsp:txXfrm>
    </dsp:sp>
    <dsp:sp modelId="{E9DE560B-A108-4214-891B-27621A6EB3FE}">
      <dsp:nvSpPr>
        <dsp:cNvPr id="0" name=""/>
        <dsp:cNvSpPr/>
      </dsp:nvSpPr>
      <dsp:spPr>
        <a:xfrm>
          <a:off x="2376270" y="236396"/>
          <a:ext cx="1104808" cy="1080276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Site de validation : 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EFP (SFPME)</a:t>
          </a:r>
          <a:endParaRPr lang="fr-BE" sz="11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2538065" y="394599"/>
        <a:ext cx="781218" cy="763870"/>
      </dsp:txXfrm>
    </dsp:sp>
    <dsp:sp modelId="{149F420D-33F2-4459-883F-764C482302B5}">
      <dsp:nvSpPr>
        <dsp:cNvPr id="0" name=""/>
        <dsp:cNvSpPr/>
      </dsp:nvSpPr>
      <dsp:spPr>
        <a:xfrm rot="1576260">
          <a:off x="3950213" y="3128201"/>
          <a:ext cx="319146" cy="43689"/>
        </a:xfrm>
        <a:custGeom>
          <a:avLst/>
          <a:gdLst/>
          <a:ahLst/>
          <a:cxnLst/>
          <a:rect l="0" t="0" r="0" b="0"/>
          <a:pathLst>
            <a:path>
              <a:moveTo>
                <a:pt x="0" y="21844"/>
              </a:moveTo>
              <a:lnTo>
                <a:pt x="319146" y="21844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500" kern="1200"/>
        </a:p>
      </dsp:txBody>
      <dsp:txXfrm>
        <a:off x="4101807" y="3142067"/>
        <a:ext cx="15957" cy="15957"/>
      </dsp:txXfrm>
    </dsp:sp>
    <dsp:sp modelId="{CF72E06D-562F-4C65-ACA0-6E726BF131BE}">
      <dsp:nvSpPr>
        <dsp:cNvPr id="0" name=""/>
        <dsp:cNvSpPr/>
      </dsp:nvSpPr>
      <dsp:spPr>
        <a:xfrm>
          <a:off x="4176463" y="2808321"/>
          <a:ext cx="1479607" cy="14796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Sites de validation: </a:t>
          </a:r>
          <a:r>
            <a:rPr lang="fr-BE" sz="1100" b="0" kern="1200" dirty="0" smtClean="0">
              <a:latin typeface="Arial" panose="020B0604020202020204" pitchFamily="34" charset="0"/>
              <a:cs typeface="Arial" panose="020B0604020202020204" pitchFamily="34" charset="0"/>
            </a:rPr>
            <a:t>Ouverture possible à des OISP, CDR construction, etc.</a:t>
          </a:r>
          <a:endParaRPr lang="fr-BE" sz="11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393146" y="3025004"/>
        <a:ext cx="1046241" cy="1046241"/>
      </dsp:txXfrm>
    </dsp:sp>
    <dsp:sp modelId="{66187E56-71B8-4F22-9582-CE7967DBADED}">
      <dsp:nvSpPr>
        <dsp:cNvPr id="0" name=""/>
        <dsp:cNvSpPr/>
      </dsp:nvSpPr>
      <dsp:spPr>
        <a:xfrm rot="9000000">
          <a:off x="1753784" y="3184358"/>
          <a:ext cx="252869" cy="43689"/>
        </a:xfrm>
        <a:custGeom>
          <a:avLst/>
          <a:gdLst/>
          <a:ahLst/>
          <a:cxnLst/>
          <a:rect l="0" t="0" r="0" b="0"/>
          <a:pathLst>
            <a:path>
              <a:moveTo>
                <a:pt x="0" y="21844"/>
              </a:moveTo>
              <a:lnTo>
                <a:pt x="252869" y="21844"/>
              </a:lnTo>
            </a:path>
          </a:pathLst>
        </a:custGeom>
        <a:noFill/>
        <a:ln w="25400" cap="flat" cmpd="sng" algn="ctr">
          <a:solidFill>
            <a:schemeClr val="accent2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fr-BE" sz="500" kern="1200"/>
        </a:p>
      </dsp:txBody>
      <dsp:txXfrm rot="10800000">
        <a:off x="1873897" y="3199881"/>
        <a:ext cx="12643" cy="12643"/>
      </dsp:txXfrm>
    </dsp:sp>
    <dsp:sp modelId="{5A72C9F5-8D23-4E06-809E-5566FD5F0EF3}">
      <dsp:nvSpPr>
        <dsp:cNvPr id="0" name=""/>
        <dsp:cNvSpPr/>
      </dsp:nvSpPr>
      <dsp:spPr>
        <a:xfrm>
          <a:off x="727821" y="3024333"/>
          <a:ext cx="1128659" cy="1042782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Site de validation: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100" kern="1200" dirty="0" err="1" smtClean="0">
              <a:latin typeface="Arial" panose="020B0604020202020204" pitchFamily="34" charset="0"/>
              <a:cs typeface="Arial" panose="020B0604020202020204" pitchFamily="34" charset="0"/>
            </a:rPr>
            <a:t>bf.construction</a:t>
          </a:r>
          <a:r>
            <a:rPr lang="fr-BE" sz="1100" kern="1200" dirty="0" smtClean="0">
              <a:latin typeface="Arial" panose="020B0604020202020204" pitchFamily="34" charset="0"/>
              <a:cs typeface="Arial" panose="020B0604020202020204" pitchFamily="34" charset="0"/>
            </a:rPr>
            <a:t> (BF)</a:t>
          </a:r>
          <a:endParaRPr lang="fr-BE" sz="1100" b="1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893109" y="3177045"/>
        <a:ext cx="798083" cy="73735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D5499D-2C57-4671-A578-AA91023E17A0}">
      <dsp:nvSpPr>
        <dsp:cNvPr id="0" name=""/>
        <dsp:cNvSpPr/>
      </dsp:nvSpPr>
      <dsp:spPr>
        <a:xfrm>
          <a:off x="890757" y="150770"/>
          <a:ext cx="6479323" cy="3185478"/>
        </a:xfrm>
        <a:prstGeom prst="swooshArrow">
          <a:avLst>
            <a:gd name="adj1" fmla="val 25000"/>
            <a:gd name="adj2" fmla="val 25000"/>
          </a:avLst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</dsp:sp>
    <dsp:sp modelId="{61628F20-6FAF-4BD6-A730-856EFBD52D99}">
      <dsp:nvSpPr>
        <dsp:cNvPr id="0" name=""/>
        <dsp:cNvSpPr/>
      </dsp:nvSpPr>
      <dsp:spPr>
        <a:xfrm>
          <a:off x="1998477" y="2163694"/>
          <a:ext cx="168462" cy="168462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</dsp:sp>
    <dsp:sp modelId="{A95EDA3E-8207-4BDF-9486-EF587BDACC16}">
      <dsp:nvSpPr>
        <dsp:cNvPr id="0" name=""/>
        <dsp:cNvSpPr/>
      </dsp:nvSpPr>
      <dsp:spPr>
        <a:xfrm>
          <a:off x="2212077" y="1967543"/>
          <a:ext cx="1684110" cy="78195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9265" tIns="0" rIns="0" bIns="0" numCol="1" spcCol="1270" anchor="t" anchorCtr="0">
          <a:noAutofit/>
        </a:bodyPr>
        <a:lstStyle/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BE" sz="1600" b="1" kern="1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rPr>
            <a:t>2014</a:t>
          </a: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fr-BE" sz="1600" b="1" kern="1200" dirty="0" smtClean="0">
            <a:solidFill>
              <a:schemeClr val="tx1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l" defTabSz="7112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BE" sz="1600" b="1" kern="12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324 </a:t>
          </a:r>
          <a:r>
            <a:rPr lang="fr-BE" sz="800" b="1" kern="12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épreuves</a:t>
          </a:r>
        </a:p>
      </dsp:txBody>
      <dsp:txXfrm>
        <a:off x="2212077" y="1967543"/>
        <a:ext cx="1684110" cy="781954"/>
      </dsp:txXfrm>
    </dsp:sp>
    <dsp:sp modelId="{0E277965-4955-49FB-A36A-A2988675AD82}">
      <dsp:nvSpPr>
        <dsp:cNvPr id="0" name=""/>
        <dsp:cNvSpPr/>
      </dsp:nvSpPr>
      <dsp:spPr>
        <a:xfrm>
          <a:off x="3555133" y="1371606"/>
          <a:ext cx="304528" cy="304528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</dsp:sp>
    <dsp:sp modelId="{09F1C406-83BF-4128-91FA-513CC667101E}">
      <dsp:nvSpPr>
        <dsp:cNvPr id="0" name=""/>
        <dsp:cNvSpPr/>
      </dsp:nvSpPr>
      <dsp:spPr>
        <a:xfrm>
          <a:off x="3730385" y="1014783"/>
          <a:ext cx="1643581" cy="14847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363" tIns="0" rIns="0" bIns="0" numCol="1" spcCol="1270" anchor="t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fr-BE" sz="18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BE" sz="1800" b="1" kern="1200" dirty="0" smtClean="0">
              <a:latin typeface="Arial" panose="020B0604020202020204" pitchFamily="34" charset="0"/>
              <a:cs typeface="Arial" panose="020B0604020202020204" pitchFamily="34" charset="0"/>
            </a:rPr>
            <a:t>  2015</a:t>
          </a: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fr-BE" sz="1800" b="1" kern="1200" dirty="0" smtClean="0"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BE" sz="1800" b="1" kern="1200" baseline="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   337 </a:t>
          </a:r>
          <a:r>
            <a:rPr lang="fr-BE" sz="800" b="1" kern="1200" baseline="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épreuves</a:t>
          </a:r>
          <a:endParaRPr lang="fr-BE" sz="800" b="1" kern="1200" dirty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730385" y="1014783"/>
        <a:ext cx="1643581" cy="1484735"/>
      </dsp:txXfrm>
    </dsp:sp>
    <dsp:sp modelId="{7028C2CF-D783-4569-A380-7C858EFCF416}">
      <dsp:nvSpPr>
        <dsp:cNvPr id="0" name=""/>
        <dsp:cNvSpPr/>
      </dsp:nvSpPr>
      <dsp:spPr>
        <a:xfrm>
          <a:off x="5400600" y="867551"/>
          <a:ext cx="421156" cy="421156"/>
        </a:xfrm>
        <a:prstGeom prst="ellipse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</dsp:sp>
    <dsp:sp modelId="{8DC88EA1-3C1E-40BD-835C-56CC06778FB3}">
      <dsp:nvSpPr>
        <dsp:cNvPr id="0" name=""/>
        <dsp:cNvSpPr/>
      </dsp:nvSpPr>
      <dsp:spPr>
        <a:xfrm>
          <a:off x="5826824" y="786166"/>
          <a:ext cx="1555037" cy="16089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3162" tIns="0" rIns="0" bIns="0" numCol="1" spcCol="1270" anchor="t" anchorCtr="0">
          <a:noAutofit/>
        </a:bodyPr>
        <a:lstStyle/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BE" sz="1800" b="1" kern="1200" dirty="0">
              <a:latin typeface="Arial" panose="020B0604020202020204" pitchFamily="34" charset="0"/>
              <a:cs typeface="Arial" panose="020B0604020202020204" pitchFamily="34" charset="0"/>
            </a:rPr>
            <a:t>2016</a:t>
          </a: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fr-BE" sz="1800" b="1" kern="1200" dirty="0" smtClean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fr-BE" sz="1800" b="1" kern="1200" dirty="0" smtClean="0">
            <a:solidFill>
              <a:srgbClr val="C00000"/>
            </a:solidFill>
            <a:latin typeface="Arial" panose="020B0604020202020204" pitchFamily="34" charset="0"/>
            <a:cs typeface="Arial" panose="020B0604020202020204" pitchFamily="34" charset="0"/>
          </a:endParaRPr>
        </a:p>
        <a:p>
          <a:pPr lvl="0" algn="l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fr-BE" sz="1800" b="1" kern="1200" dirty="0" smtClean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rPr>
            <a:t>371</a:t>
          </a:r>
          <a:r>
            <a:rPr lang="fr-BE" sz="2400" b="1" kern="1200" dirty="0" smtClean="0">
              <a:solidFill>
                <a:srgbClr val="FF0000"/>
              </a:solidFill>
            </a:rPr>
            <a:t> </a:t>
          </a:r>
          <a:r>
            <a:rPr lang="fr-BE" sz="800" b="1" kern="1200" dirty="0" smtClean="0">
              <a:solidFill>
                <a:srgbClr val="990033"/>
              </a:solidFill>
              <a:latin typeface="Arial" panose="020B0604020202020204" pitchFamily="34" charset="0"/>
              <a:cs typeface="Arial" panose="020B0604020202020204" pitchFamily="34" charset="0"/>
            </a:rPr>
            <a:t>épreuves</a:t>
          </a:r>
          <a:endParaRPr lang="fr-BE" sz="800" b="1" kern="1200" dirty="0">
            <a:solidFill>
              <a:srgbClr val="990033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5826824" y="786166"/>
        <a:ext cx="1555037" cy="160891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306A8-F715-4F33-9B5E-D991797C1751}">
      <dsp:nvSpPr>
        <dsp:cNvPr id="0" name=""/>
        <dsp:cNvSpPr/>
      </dsp:nvSpPr>
      <dsp:spPr>
        <a:xfrm>
          <a:off x="0" y="0"/>
          <a:ext cx="8352928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40895DB-A9C6-4C57-BDDA-06321A2A0FF7}">
      <dsp:nvSpPr>
        <dsp:cNvPr id="0" name=""/>
        <dsp:cNvSpPr/>
      </dsp:nvSpPr>
      <dsp:spPr>
        <a:xfrm>
          <a:off x="0" y="0"/>
          <a:ext cx="1964173" cy="3600400"/>
        </a:xfrm>
        <a:prstGeom prst="rect">
          <a:avLst/>
        </a:prstGeom>
        <a:solidFill>
          <a:schemeClr val="lt1"/>
        </a:solidFill>
        <a:ln w="25400" cap="flat" cmpd="sng" algn="ctr">
          <a:solidFill>
            <a:schemeClr val="accent2"/>
          </a:solidFill>
          <a:prstDash val="solid"/>
        </a:ln>
        <a:effectLst/>
      </dsp:spPr>
      <dsp:style>
        <a:lnRef idx="2">
          <a:schemeClr val="accent2"/>
        </a:lnRef>
        <a:fillRef idx="1">
          <a:schemeClr val="lt1"/>
        </a:fillRef>
        <a:effectRef idx="0">
          <a:schemeClr val="accent2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600" b="1" kern="1200" dirty="0" smtClean="0">
              <a:solidFill>
                <a:srgbClr val="C00000"/>
              </a:solidFill>
              <a:latin typeface="Arial Narrow" panose="020B0606020202030204" pitchFamily="34" charset="0"/>
              <a:ea typeface="+mn-ea"/>
              <a:cs typeface="Arial" panose="020B0604020202020204" pitchFamily="34" charset="0"/>
            </a:rPr>
            <a:t>L’amélioration de  l’orientation vers la validation des compétences par : </a:t>
          </a:r>
          <a:r>
            <a:rPr lang="fr-BE" sz="1600" kern="1200" dirty="0" smtClean="0">
              <a:ln>
                <a:solidFill>
                  <a:srgbClr val="C00000"/>
                </a:solidFill>
              </a:ln>
              <a:solidFill>
                <a:srgbClr val="C00000"/>
              </a:solidFill>
              <a:latin typeface="Arial Narrow" panose="020B0606020202030204" pitchFamily="34" charset="0"/>
              <a:cs typeface="Arial" panose="020B0604020202020204" pitchFamily="34" charset="0"/>
            </a:rPr>
            <a:t>	</a:t>
          </a:r>
          <a:endParaRPr lang="fr-BE" sz="1600" kern="1200" dirty="0">
            <a:ln>
              <a:solidFill>
                <a:srgbClr val="C00000"/>
              </a:solidFill>
            </a:ln>
            <a:solidFill>
              <a:srgbClr val="C00000"/>
            </a:solidFill>
            <a:latin typeface="Arial Narrow" panose="020B0606020202030204" pitchFamily="34" charset="0"/>
            <a:cs typeface="Arial" panose="020B0604020202020204" pitchFamily="34" charset="0"/>
          </a:endParaRPr>
        </a:p>
      </dsp:txBody>
      <dsp:txXfrm>
        <a:off x="0" y="0"/>
        <a:ext cx="1964173" cy="3600400"/>
      </dsp:txXfrm>
    </dsp:sp>
    <dsp:sp modelId="{634861AF-5C3D-4433-B867-EA1367F0F581}">
      <dsp:nvSpPr>
        <dsp:cNvPr id="0" name=""/>
        <dsp:cNvSpPr/>
      </dsp:nvSpPr>
      <dsp:spPr>
        <a:xfrm>
          <a:off x="2083838" y="33929"/>
          <a:ext cx="6262493" cy="6785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600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des formations et des informations à destination des agents d’</a:t>
          </a:r>
          <a:r>
            <a:rPr lang="fr-BE" sz="1600" kern="1200" dirty="0" err="1" smtClean="0">
              <a:latin typeface="Arial Narrow" panose="020B0606020202030204" pitchFamily="34" charset="0"/>
              <a:cs typeface="Arial" panose="020B0604020202020204" pitchFamily="34" charset="0"/>
            </a:rPr>
            <a:t>Actiris</a:t>
          </a:r>
          <a:r>
            <a:rPr lang="fr-BE" sz="1600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 sur le dispositif de validation</a:t>
          </a:r>
        </a:p>
      </dsp:txBody>
      <dsp:txXfrm>
        <a:off x="2083838" y="33929"/>
        <a:ext cx="6262493" cy="678591"/>
      </dsp:txXfrm>
    </dsp:sp>
    <dsp:sp modelId="{8BC643C4-0518-42FC-A3EC-3487F32B9623}">
      <dsp:nvSpPr>
        <dsp:cNvPr id="0" name=""/>
        <dsp:cNvSpPr/>
      </dsp:nvSpPr>
      <dsp:spPr>
        <a:xfrm>
          <a:off x="1947579" y="498029"/>
          <a:ext cx="638215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15C0C2-682C-408F-BF3B-42497B56E74E}">
      <dsp:nvSpPr>
        <dsp:cNvPr id="0" name=""/>
        <dsp:cNvSpPr/>
      </dsp:nvSpPr>
      <dsp:spPr>
        <a:xfrm>
          <a:off x="2083838" y="746450"/>
          <a:ext cx="6262493" cy="6785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600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la révision du processus d’information, d’orientation et d’accompagnement des CE vers la validation</a:t>
          </a:r>
          <a:endParaRPr lang="fr-BE" sz="1600" kern="1200" dirty="0">
            <a:latin typeface="Arial Narrow" panose="020B0606020202030204" pitchFamily="34" charset="0"/>
            <a:cs typeface="Arial" panose="020B0604020202020204" pitchFamily="34" charset="0"/>
          </a:endParaRPr>
        </a:p>
      </dsp:txBody>
      <dsp:txXfrm>
        <a:off x="2083838" y="746450"/>
        <a:ext cx="6262493" cy="678591"/>
      </dsp:txXfrm>
    </dsp:sp>
    <dsp:sp modelId="{A74B94B5-046C-469B-B008-8C3E917343BE}">
      <dsp:nvSpPr>
        <dsp:cNvPr id="0" name=""/>
        <dsp:cNvSpPr/>
      </dsp:nvSpPr>
      <dsp:spPr>
        <a:xfrm>
          <a:off x="1964173" y="1425041"/>
          <a:ext cx="638215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78BA404-B959-4542-B843-B29FE50B5769}">
      <dsp:nvSpPr>
        <dsp:cNvPr id="0" name=""/>
        <dsp:cNvSpPr/>
      </dsp:nvSpPr>
      <dsp:spPr>
        <a:xfrm>
          <a:off x="2083838" y="1458970"/>
          <a:ext cx="6262493" cy="6785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600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la valorisation des Titres de Validation des compétences dans les pratiques de recrutement</a:t>
          </a:r>
          <a:endParaRPr lang="fr-BE" sz="1600" kern="1200" dirty="0">
            <a:latin typeface="Arial Narrow" panose="020B0606020202030204" pitchFamily="34" charset="0"/>
            <a:cs typeface="Arial" panose="020B0604020202020204" pitchFamily="34" charset="0"/>
          </a:endParaRPr>
        </a:p>
      </dsp:txBody>
      <dsp:txXfrm>
        <a:off x="2083838" y="1458970"/>
        <a:ext cx="6262493" cy="678591"/>
      </dsp:txXfrm>
    </dsp:sp>
    <dsp:sp modelId="{CF64D5F4-0BAB-488D-896E-6010FBD08ACC}">
      <dsp:nvSpPr>
        <dsp:cNvPr id="0" name=""/>
        <dsp:cNvSpPr/>
      </dsp:nvSpPr>
      <dsp:spPr>
        <a:xfrm>
          <a:off x="1964173" y="2137561"/>
          <a:ext cx="638215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51FD2E-821C-43B4-9AAE-E760D958483E}">
      <dsp:nvSpPr>
        <dsp:cNvPr id="0" name=""/>
        <dsp:cNvSpPr/>
      </dsp:nvSpPr>
      <dsp:spPr>
        <a:xfrm>
          <a:off x="2083838" y="2171491"/>
          <a:ext cx="6262493" cy="6785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600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L’articulation des actions de screening et de la Validation des compétences dans le cadre des politiques croisées </a:t>
          </a:r>
          <a:r>
            <a:rPr lang="fr-BE" sz="1600" kern="1200" dirty="0" err="1" smtClean="0">
              <a:latin typeface="Arial Narrow" panose="020B0606020202030204" pitchFamily="34" charset="0"/>
              <a:cs typeface="Arial" panose="020B0604020202020204" pitchFamily="34" charset="0"/>
            </a:rPr>
            <a:t>Actiris</a:t>
          </a:r>
          <a:r>
            <a:rPr lang="fr-BE" sz="1600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/Bruxelles Formation </a:t>
          </a:r>
          <a:endParaRPr lang="fr-BE" sz="1600" kern="1200" dirty="0">
            <a:latin typeface="Arial Narrow" panose="020B0606020202030204" pitchFamily="34" charset="0"/>
            <a:cs typeface="Arial" panose="020B0604020202020204" pitchFamily="34" charset="0"/>
          </a:endParaRPr>
        </a:p>
      </dsp:txBody>
      <dsp:txXfrm>
        <a:off x="2083838" y="2171491"/>
        <a:ext cx="6262493" cy="678591"/>
      </dsp:txXfrm>
    </dsp:sp>
    <dsp:sp modelId="{AB247881-B95E-4E7E-8482-3E9AA94F3B2E}">
      <dsp:nvSpPr>
        <dsp:cNvPr id="0" name=""/>
        <dsp:cNvSpPr/>
      </dsp:nvSpPr>
      <dsp:spPr>
        <a:xfrm>
          <a:off x="1964173" y="2850082"/>
          <a:ext cx="638215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17C5106-4FAB-4748-8784-D8A18DA6460D}">
      <dsp:nvSpPr>
        <dsp:cNvPr id="0" name=""/>
        <dsp:cNvSpPr/>
      </dsp:nvSpPr>
      <dsp:spPr>
        <a:xfrm>
          <a:off x="2083838" y="2884011"/>
          <a:ext cx="6262493" cy="67859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BE" sz="1600" kern="1200" dirty="0" smtClean="0">
              <a:latin typeface="Arial Narrow" panose="020B0606020202030204" pitchFamily="34" charset="0"/>
              <a:cs typeface="Arial" panose="020B0604020202020204" pitchFamily="34" charset="0"/>
            </a:rPr>
            <a:t>La capitalisation des informations concernant les compétences et le Titre de compétence dans le futur dossier unique</a:t>
          </a:r>
          <a:endParaRPr lang="fr-BE" sz="1600" kern="1200" dirty="0">
            <a:latin typeface="Arial Narrow" panose="020B0606020202030204" pitchFamily="34" charset="0"/>
            <a:cs typeface="Arial" panose="020B0604020202020204" pitchFamily="34" charset="0"/>
          </a:endParaRPr>
        </a:p>
      </dsp:txBody>
      <dsp:txXfrm>
        <a:off x="2083838" y="2884011"/>
        <a:ext cx="6262493" cy="678591"/>
      </dsp:txXfrm>
    </dsp:sp>
    <dsp:sp modelId="{7211F349-E61B-4A7A-B944-3C48200614CA}">
      <dsp:nvSpPr>
        <dsp:cNvPr id="0" name=""/>
        <dsp:cNvSpPr/>
      </dsp:nvSpPr>
      <dsp:spPr>
        <a:xfrm>
          <a:off x="1964173" y="3562602"/>
          <a:ext cx="6382159" cy="0"/>
        </a:xfrm>
        <a:prstGeom prst="lin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0.42206</cdr:x>
      <cdr:y>0.36269</cdr:y>
    </cdr:from>
    <cdr:to>
      <cdr:x>0.58626</cdr:x>
      <cdr:y>0.44365</cdr:y>
    </cdr:to>
    <cdr:sp macro="" textlink="">
      <cdr:nvSpPr>
        <cdr:cNvPr id="2" name="ZoneTexte 4"/>
        <cdr:cNvSpPr txBox="1"/>
      </cdr:nvSpPr>
      <cdr:spPr>
        <a:xfrm xmlns:a="http://schemas.openxmlformats.org/drawingml/2006/main">
          <a:off x="2448272" y="1152128"/>
          <a:ext cx="952480" cy="25717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BE" sz="1100" dirty="0"/>
            <a:t>1073</a:t>
          </a:r>
        </a:p>
      </cdr:txBody>
    </cdr:sp>
  </cdr:relSizeAnchor>
  <cdr:relSizeAnchor xmlns:cdr="http://schemas.openxmlformats.org/drawingml/2006/chartDrawing">
    <cdr:from>
      <cdr:x>0.11172</cdr:x>
      <cdr:y>0.4987</cdr:y>
    </cdr:from>
    <cdr:to>
      <cdr:x>0.26351</cdr:x>
      <cdr:y>0.57966</cdr:y>
    </cdr:to>
    <cdr:sp macro="" textlink="">
      <cdr:nvSpPr>
        <cdr:cNvPr id="3" name="ZoneTexte 4"/>
        <cdr:cNvSpPr txBox="1"/>
      </cdr:nvSpPr>
      <cdr:spPr>
        <a:xfrm xmlns:a="http://schemas.openxmlformats.org/drawingml/2006/main">
          <a:off x="648072" y="1584176"/>
          <a:ext cx="880471" cy="25717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9525" cmpd="sng">
          <a:noFill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 anchor="t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fr-BE" sz="1100" dirty="0"/>
            <a:t>712</a:t>
          </a:r>
        </a:p>
      </cdr:txBody>
    </cdr:sp>
  </cdr:relSizeAnchor>
  <cdr:relSizeAnchor xmlns:cdr="http://schemas.openxmlformats.org/drawingml/2006/chartDrawing">
    <cdr:from>
      <cdr:x>0.13957</cdr:x>
      <cdr:y>0.90596</cdr:y>
    </cdr:from>
    <cdr:to>
      <cdr:x>0.21945</cdr:x>
      <cdr:y>1</cdr:y>
    </cdr:to>
    <cdr:pic>
      <cdr:nvPicPr>
        <cdr:cNvPr id="4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809625" y="2877859"/>
          <a:ext cx="463336" cy="29873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0.00876</cdr:x>
      <cdr:y>0.01599</cdr:y>
    </cdr:from>
    <cdr:to>
      <cdr:x>0.10837</cdr:x>
      <cdr:y>0.09145</cdr:y>
    </cdr:to>
    <cdr:sp macro="" textlink="">
      <cdr:nvSpPr>
        <cdr:cNvPr id="5" name="ZoneTexte 1"/>
        <cdr:cNvSpPr txBox="1"/>
      </cdr:nvSpPr>
      <cdr:spPr>
        <a:xfrm xmlns:a="http://schemas.openxmlformats.org/drawingml/2006/main">
          <a:off x="50799" y="50800"/>
          <a:ext cx="577851" cy="239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r-BE" sz="1100">
            <a:solidFill>
              <a:srgbClr val="C00000"/>
            </a:solidFill>
          </a:endParaRPr>
        </a:p>
        <a:p xmlns:a="http://schemas.openxmlformats.org/drawingml/2006/main">
          <a:endParaRPr lang="fr-BE" sz="1100">
            <a:solidFill>
              <a:srgbClr val="C00000"/>
            </a:solidFill>
          </a:endParaRPr>
        </a:p>
      </cdr:txBody>
    </cdr:sp>
  </cdr:relSizeAnchor>
  <cdr:relSizeAnchor xmlns:cdr="http://schemas.openxmlformats.org/drawingml/2006/chartDrawing">
    <cdr:from>
      <cdr:x>0.45649</cdr:x>
      <cdr:y>0.90596</cdr:y>
    </cdr:from>
    <cdr:to>
      <cdr:x>0.53636</cdr:x>
      <cdr:y>1</cdr:y>
    </cdr:to>
    <cdr:pic>
      <cdr:nvPicPr>
        <cdr:cNvPr id="6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2647950" y="2877859"/>
          <a:ext cx="463336" cy="298730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0.77997</cdr:x>
      <cdr:y>0.90596</cdr:y>
    </cdr:from>
    <cdr:to>
      <cdr:x>0.85984</cdr:x>
      <cdr:y>1</cdr:y>
    </cdr:to>
    <cdr:pic>
      <cdr:nvPicPr>
        <cdr:cNvPr id="7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3"/>
        <a:stretch xmlns:a="http://schemas.openxmlformats.org/drawingml/2006/main">
          <a:fillRect/>
        </a:stretch>
      </cdr:blipFill>
      <cdr:spPr>
        <a:xfrm xmlns:a="http://schemas.openxmlformats.org/drawingml/2006/main">
          <a:off x="4524375" y="2877859"/>
          <a:ext cx="463336" cy="298730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A7F8EA-B246-4DE6-AAE1-D5898B57A33A}" type="datetimeFigureOut">
              <a:rPr lang="fr-BE" smtClean="0"/>
              <a:t>15/05/2017</a:t>
            </a:fld>
            <a:endParaRPr lang="fr-BE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BE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1073DA-76EB-4488-8E6C-C218D43AC43E}" type="slidenum">
              <a:rPr lang="fr-BE" smtClean="0"/>
              <a:t>‹N°›</a:t>
            </a:fld>
            <a:endParaRPr lang="fr-BE"/>
          </a:p>
        </p:txBody>
      </p:sp>
    </p:spTree>
    <p:extLst>
      <p:ext uri="{BB962C8B-B14F-4D97-AF65-F5344CB8AC3E}">
        <p14:creationId xmlns:p14="http://schemas.microsoft.com/office/powerpoint/2010/main" val="1909145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0BA65-3347-4018-95D3-2DD6246F8A70}" type="slidenum">
              <a:rPr lang="fr-BE" smtClean="0">
                <a:solidFill>
                  <a:prstClr val="black"/>
                </a:solidFill>
              </a:rPr>
              <a:pPr/>
              <a:t>1</a:t>
            </a:fld>
            <a:endParaRPr lang="fr-B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70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20BA65-3347-4018-95D3-2DD6246F8A70}" type="slidenum">
              <a:rPr lang="fr-BE" smtClean="0">
                <a:solidFill>
                  <a:prstClr val="black"/>
                </a:solidFill>
              </a:rPr>
              <a:pPr/>
              <a:t>7</a:t>
            </a:fld>
            <a:endParaRPr lang="fr-B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9581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BE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AE1AB25-D5EB-4A80-BC85-57EE246A5A56}" type="slidenum">
              <a:rPr lang="fr-BE" smtClean="0">
                <a:solidFill>
                  <a:prstClr val="black"/>
                </a:solidFill>
              </a:rPr>
              <a:pPr/>
              <a:t>16</a:t>
            </a:fld>
            <a:endParaRPr lang="fr-BE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9392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0080E-2596-47B9-9943-1163B12A2636}" type="datetimeFigureOut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15/05/2017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7D85-72AE-432B-827C-AADCCC10D210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736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0080E-2596-47B9-9943-1163B12A2636}" type="datetimeFigureOut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15/05/2017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7D85-72AE-432B-827C-AADCCC10D210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6393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0080E-2596-47B9-9943-1163B12A2636}" type="datetimeFigureOut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15/05/2017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7D85-72AE-432B-827C-AADCCC10D210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176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pic>
        <p:nvPicPr>
          <p:cNvPr id="7" name="Picture 1" descr="header lettre_candidat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8" y="-27384"/>
            <a:ext cx="12152551" cy="1997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5135893" y="260649"/>
            <a:ext cx="23733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cap="small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Coordination bruxelloise</a:t>
            </a:r>
            <a:endParaRPr lang="fr-BE" sz="1400" cap="small" dirty="0">
              <a:solidFill>
                <a:srgbClr val="66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Image 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708" y="6037422"/>
            <a:ext cx="2784309" cy="775955"/>
          </a:xfrm>
          <a:prstGeom prst="rect">
            <a:avLst/>
          </a:prstGeom>
        </p:spPr>
      </p:pic>
      <p:pic>
        <p:nvPicPr>
          <p:cNvPr id="10" name="Imag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47262" y="6133887"/>
            <a:ext cx="864095" cy="492359"/>
          </a:xfrm>
          <a:prstGeom prst="rect">
            <a:avLst/>
          </a:prstGeom>
        </p:spPr>
      </p:pic>
      <p:pic>
        <p:nvPicPr>
          <p:cNvPr id="11" name="Image 10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5401" y="6145343"/>
            <a:ext cx="629532" cy="534989"/>
          </a:xfrm>
          <a:prstGeom prst="rect">
            <a:avLst/>
          </a:prstGeom>
        </p:spPr>
      </p:pic>
      <p:pic>
        <p:nvPicPr>
          <p:cNvPr id="12" name="Image 11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1716" y="6103818"/>
            <a:ext cx="2394573" cy="552494"/>
          </a:xfrm>
          <a:prstGeom prst="rect">
            <a:avLst/>
          </a:prstGeom>
        </p:spPr>
      </p:pic>
      <p:pic>
        <p:nvPicPr>
          <p:cNvPr id="13" name="Picture 2" descr="C:\Users\kempinaire\AppData\Local\Microsoft\Windows\Temporary Internet Files\Content.Outlook\DTUQ4M1H\actiris_FR300.jp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1784" y="6187116"/>
            <a:ext cx="1336771" cy="510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Image 13"/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3502" y="6117990"/>
            <a:ext cx="1039874" cy="525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978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 descr="header lettre_candidat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78" y="-27384"/>
            <a:ext cx="12152551" cy="1997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5135893" y="260649"/>
            <a:ext cx="23733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cap="small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Coordination bruxelloise</a:t>
            </a:r>
            <a:endParaRPr lang="fr-BE" sz="1400" cap="small" dirty="0">
              <a:solidFill>
                <a:srgbClr val="66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6366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BE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0080E-2596-47B9-9943-1163B12A2636}" type="datetimeFigureOut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15/05/2017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7D85-72AE-432B-827C-AADCCC10D210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3296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0080E-2596-47B9-9943-1163B12A2636}" type="datetimeFigureOut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15/05/2017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7D85-72AE-432B-827C-AADCCC10D210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771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0080E-2596-47B9-9943-1163B12A2636}" type="datetimeFigureOut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15/05/2017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7D85-72AE-432B-827C-AADCCC10D210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651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0080E-2596-47B9-9943-1163B12A2636}" type="datetimeFigureOut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15/05/2017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7D85-72AE-432B-827C-AADCCC10D210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573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0080E-2596-47B9-9943-1163B12A2636}" type="datetimeFigureOut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15/05/2017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7D85-72AE-432B-827C-AADCCC10D210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72342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0080E-2596-47B9-9943-1163B12A2636}" type="datetimeFigureOut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15/05/2017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27D85-72AE-432B-827C-AADCCC10D210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129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70080E-2596-47B9-9943-1163B12A2636}" type="datetimeFigureOut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15/05/2017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27D85-72AE-432B-827C-AADCCC10D210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BE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935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fr-BE" sz="2400" dirty="0">
                <a:latin typeface="Arial" panose="020B0604020202020204" pitchFamily="34" charset="0"/>
                <a:cs typeface="Arial" panose="020B0604020202020204" pitchFamily="34" charset="0"/>
              </a:rPr>
              <a:t>		</a:t>
            </a:r>
            <a:r>
              <a:rPr lang="fr-BE" sz="24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fr-BE" sz="2400" dirty="0">
                <a:solidFill>
                  <a:srgbClr val="CC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r-BE" sz="2400" dirty="0">
              <a:solidFill>
                <a:srgbClr val="CC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1524001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BE" dirty="0">
              <a:solidFill>
                <a:prstClr val="black"/>
              </a:solidFill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524001" y="2725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altLang="fr-FR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47528" y="1700808"/>
            <a:ext cx="849694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4"/>
            <a:endParaRPr lang="fr-BE" dirty="0">
              <a:solidFill>
                <a:srgbClr val="660033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 algn="ctr"/>
            <a:endParaRPr lang="fr-BE" cap="small" dirty="0">
              <a:solidFill>
                <a:srgbClr val="660033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 algn="ctr"/>
            <a:endParaRPr lang="fr-BE" cap="small" dirty="0">
              <a:solidFill>
                <a:srgbClr val="660033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 algn="ctr"/>
            <a:r>
              <a:rPr lang="fr-BE" sz="2400" b="1" cap="small" dirty="0">
                <a:solidFill>
                  <a:srgbClr val="660033"/>
                </a:solidFill>
                <a:latin typeface="Arial Narrow" pitchFamily="34" charset="0"/>
                <a:cs typeface="Arial" panose="020B0604020202020204" pitchFamily="34" charset="0"/>
              </a:rPr>
              <a:t>La validation des compétences à Bruxelles </a:t>
            </a:r>
          </a:p>
          <a:p>
            <a:pPr algn="ctr"/>
            <a:r>
              <a:rPr lang="fr-BE" sz="2400" b="1" cap="small" dirty="0">
                <a:solidFill>
                  <a:srgbClr val="660033"/>
                </a:solidFill>
                <a:latin typeface="Arial Narrow" pitchFamily="34" charset="0"/>
                <a:cs typeface="Arial" panose="020B0604020202020204" pitchFamily="34" charset="0"/>
              </a:rPr>
              <a:t>d</a:t>
            </a:r>
            <a:r>
              <a:rPr lang="fr-BE" sz="2400" b="1" cap="small" dirty="0">
                <a:solidFill>
                  <a:srgbClr val="660033"/>
                </a:solidFill>
                <a:latin typeface="Arial Narrow" pitchFamily="34" charset="0"/>
                <a:cs typeface="Arial" panose="020B0604020202020204" pitchFamily="34" charset="0"/>
              </a:rPr>
              <a:t>ans le cadre de la Stratégie 2025</a:t>
            </a:r>
            <a:endParaRPr lang="fr-BE" sz="2400" b="1" cap="small" dirty="0">
              <a:solidFill>
                <a:srgbClr val="660033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 marL="0" lvl="4"/>
            <a:r>
              <a:rPr lang="fr-BE" b="1" cap="small" dirty="0">
                <a:solidFill>
                  <a:srgbClr val="660033"/>
                </a:solidFill>
                <a:latin typeface="Arial Narrow" pitchFamily="34" charset="0"/>
                <a:cs typeface="Arial" panose="020B0604020202020204" pitchFamily="34" charset="0"/>
              </a:rPr>
              <a:t/>
            </a:r>
            <a:br>
              <a:rPr lang="fr-BE" b="1" cap="small" dirty="0">
                <a:solidFill>
                  <a:srgbClr val="660033"/>
                </a:solidFill>
                <a:latin typeface="Arial Narrow" pitchFamily="34" charset="0"/>
                <a:cs typeface="Arial" panose="020B0604020202020204" pitchFamily="34" charset="0"/>
              </a:rPr>
            </a:br>
            <a:r>
              <a:rPr lang="fr-BE" dirty="0">
                <a:solidFill>
                  <a:srgbClr val="660033"/>
                </a:solidFill>
                <a:latin typeface="Arial Narrow" pitchFamily="34" charset="0"/>
                <a:cs typeface="Arial" panose="020B0604020202020204" pitchFamily="34" charset="0"/>
              </a:rPr>
              <a:t>		</a:t>
            </a:r>
            <a:br>
              <a:rPr lang="fr-BE" dirty="0">
                <a:solidFill>
                  <a:srgbClr val="660033"/>
                </a:solidFill>
                <a:latin typeface="Arial Narrow" pitchFamily="34" charset="0"/>
                <a:cs typeface="Arial" panose="020B0604020202020204" pitchFamily="34" charset="0"/>
              </a:rPr>
            </a:br>
            <a:r>
              <a:rPr lang="fr-BE" dirty="0">
                <a:solidFill>
                  <a:srgbClr val="660033"/>
                </a:solidFill>
                <a:latin typeface="Arial Narrow" pitchFamily="34" charset="0"/>
                <a:cs typeface="Arial" panose="020B0604020202020204" pitchFamily="34" charset="0"/>
              </a:rPr>
              <a:t>	</a:t>
            </a:r>
          </a:p>
          <a:p>
            <a:pPr marL="4749800" lvl="8"/>
            <a:r>
              <a:rPr lang="fr-BE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Olivia P’TITO,</a:t>
            </a:r>
            <a:endParaRPr lang="fr-BE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 marL="4749800" lvl="8"/>
            <a:r>
              <a:rPr lang="fr-BE" dirty="0">
                <a:solidFill>
                  <a:srgbClr val="660033"/>
                </a:solidFill>
                <a:latin typeface="Arial Narrow" pitchFamily="34" charset="0"/>
                <a:cs typeface="Arial" panose="020B0604020202020204" pitchFamily="34" charset="0"/>
              </a:rPr>
              <a:t>Présidente de la coordination bruxelloise de la validation des compétences</a:t>
            </a:r>
          </a:p>
          <a:p>
            <a:pPr marL="4749800" lvl="8"/>
            <a:r>
              <a:rPr lang="fr-BE" dirty="0">
                <a:solidFill>
                  <a:srgbClr val="660033"/>
                </a:solidFill>
                <a:latin typeface="Arial Narrow" pitchFamily="34" charset="0"/>
                <a:cs typeface="Arial" panose="020B0604020202020204" pitchFamily="34" charset="0"/>
              </a:rPr>
              <a:t>Directrice de Bruxelles Formation</a:t>
            </a:r>
          </a:p>
          <a:p>
            <a:pPr marL="6099175" lvl="8"/>
            <a:r>
              <a:rPr lang="fr-BE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	</a:t>
            </a:r>
          </a:p>
          <a:p>
            <a:pPr marL="6099175" lvl="8"/>
            <a:r>
              <a:rPr lang="fr-BE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	</a:t>
            </a:r>
            <a:r>
              <a:rPr lang="fr-BE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12 Mai 2017</a:t>
            </a:r>
            <a:r>
              <a:rPr lang="fr-BE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r>
              <a:rPr lang="fr-BE" cap="all" dirty="0">
                <a:solidFill>
                  <a:prstClr val="black"/>
                </a:solidFill>
                <a:latin typeface="Arial Narrow" pitchFamily="34" charset="0"/>
              </a:rPr>
              <a:t> </a:t>
            </a:r>
            <a:endParaRPr lang="fr-BE" dirty="0">
              <a:solidFill>
                <a:prstClr val="black"/>
              </a:solidFill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7357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356351"/>
            <a:ext cx="2133600" cy="365125"/>
          </a:xfrm>
        </p:spPr>
        <p:txBody>
          <a:bodyPr/>
          <a:lstStyle/>
          <a:p>
            <a:fld id="{5228604C-FF8C-4E5A-9F9C-C2AC2B88712F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fr-BE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" name="Diagramme 1"/>
          <p:cNvGraphicFramePr/>
          <p:nvPr>
            <p:extLst/>
          </p:nvPr>
        </p:nvGraphicFramePr>
        <p:xfrm>
          <a:off x="4295800" y="2080742"/>
          <a:ext cx="6336704" cy="48046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oneTexte 4"/>
          <p:cNvSpPr txBox="1"/>
          <p:nvPr/>
        </p:nvSpPr>
        <p:spPr>
          <a:xfrm>
            <a:off x="1847529" y="1543432"/>
            <a:ext cx="829957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BE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Agrément du 1</a:t>
            </a:r>
            <a:r>
              <a:rPr lang="fr-BE" b="1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BE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Centre de validation coupole: le </a:t>
            </a:r>
            <a:r>
              <a:rPr lang="fr-BE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de validation bruxellois des métiers de l’HORECA</a:t>
            </a:r>
            <a:r>
              <a:rPr lang="fr-BE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(CVBH)</a:t>
            </a:r>
            <a:endParaRPr lang="fr-BE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B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Année : 2016</a:t>
            </a:r>
          </a:p>
          <a:p>
            <a:endParaRPr lang="fr-BE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B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Secteur : </a:t>
            </a:r>
            <a:r>
              <a:rPr lang="fr-BE" sz="12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Horeca</a:t>
            </a:r>
            <a:endParaRPr lang="fr-BE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BE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B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Métiers : </a:t>
            </a:r>
            <a:endParaRPr lang="fr-BE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fr-BE" sz="1200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</a:t>
            </a:r>
            <a:r>
              <a:rPr lang="fr-B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Chef de rang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Barman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Serveur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(Cuisinier)</a:t>
            </a:r>
          </a:p>
          <a:p>
            <a:pPr marL="285750" indent="-285750">
              <a:buFontTx/>
              <a:buChar char="-"/>
            </a:pPr>
            <a:endParaRPr lang="fr-BE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B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porte d’entrée unique pour 3 sites de validation </a:t>
            </a:r>
          </a:p>
        </p:txBody>
      </p:sp>
      <p:sp>
        <p:nvSpPr>
          <p:cNvPr id="6" name="Flèche vers le haut 5"/>
          <p:cNvSpPr/>
          <p:nvPr/>
        </p:nvSpPr>
        <p:spPr>
          <a:xfrm>
            <a:off x="7032104" y="5805264"/>
            <a:ext cx="504056" cy="576064"/>
          </a:xfrm>
          <a:prstGeom prst="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80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356351"/>
            <a:ext cx="2133600" cy="365125"/>
          </a:xfrm>
        </p:spPr>
        <p:txBody>
          <a:bodyPr/>
          <a:lstStyle/>
          <a:p>
            <a:fld id="{5228604C-FF8C-4E5A-9F9C-C2AC2B88712F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fr-BE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" name="Diagramme 1"/>
          <p:cNvGraphicFramePr/>
          <p:nvPr>
            <p:extLst/>
          </p:nvPr>
        </p:nvGraphicFramePr>
        <p:xfrm>
          <a:off x="4752528" y="2152750"/>
          <a:ext cx="5951984" cy="46606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2063552" y="1873855"/>
            <a:ext cx="7920880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fr-BE" sz="1600" b="1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Montage et renouvellement d’agrément d’un centre de validation coupole pour les métiers du tertiaire:</a:t>
            </a:r>
            <a:r>
              <a:rPr lang="fr-BE" sz="1400" b="1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fr-BE" sz="1400" b="1" i="1" dirty="0" err="1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CdV</a:t>
            </a:r>
            <a:r>
              <a:rPr lang="fr-BE" sz="1400" b="1" i="1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 bruxellois des métiers du tertiaire</a:t>
            </a:r>
            <a:r>
              <a:rPr lang="fr-BE" sz="1400" b="1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  <a:r>
              <a:rPr lang="fr-BE" sz="14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sur la base du centre existant </a:t>
            </a:r>
            <a:r>
              <a:rPr lang="fr-BE" sz="1400" dirty="0" err="1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CdV</a:t>
            </a:r>
            <a:r>
              <a:rPr lang="fr-BE" sz="14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 bruxellois des métiers d’employé (partenariat entre EPFC et BF)</a:t>
            </a:r>
          </a:p>
          <a:p>
            <a:endParaRPr lang="fr-BE" sz="1200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r>
              <a:rPr lang="fr-BE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Année : fin 2017</a:t>
            </a:r>
          </a:p>
          <a:p>
            <a:endParaRPr lang="fr-BE" sz="1200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r>
              <a:rPr lang="fr-BE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Secteur : Tertiaire </a:t>
            </a:r>
          </a:p>
          <a:p>
            <a:endParaRPr lang="fr-BE" sz="1200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r>
              <a:rPr lang="fr-BE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Métiers : </a:t>
            </a:r>
            <a:endParaRPr lang="fr-BE" sz="1200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Employé administratif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Employé des services commerciaux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Aide-comptable</a:t>
            </a:r>
            <a:endParaRPr lang="fr-BE" sz="1200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(Opérateurs call center)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BE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(Autres à déterminer)  </a:t>
            </a:r>
          </a:p>
          <a:p>
            <a:endParaRPr lang="fr-BE" sz="1200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r>
              <a:rPr lang="fr-BE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1 porte d’entrée et 2 sites de validation </a:t>
            </a:r>
          </a:p>
        </p:txBody>
      </p:sp>
      <p:sp>
        <p:nvSpPr>
          <p:cNvPr id="3" name="Flèche vers le haut 2"/>
          <p:cNvSpPr/>
          <p:nvPr/>
        </p:nvSpPr>
        <p:spPr>
          <a:xfrm>
            <a:off x="7392144" y="5733256"/>
            <a:ext cx="504056" cy="432048"/>
          </a:xfrm>
          <a:prstGeom prst="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00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356351"/>
            <a:ext cx="2133600" cy="365125"/>
          </a:xfrm>
        </p:spPr>
        <p:txBody>
          <a:bodyPr/>
          <a:lstStyle/>
          <a:p>
            <a:fld id="{5228604C-FF8C-4E5A-9F9C-C2AC2B88712F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fr-BE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" name="Diagramme 1"/>
          <p:cNvGraphicFramePr/>
          <p:nvPr>
            <p:extLst/>
          </p:nvPr>
        </p:nvGraphicFramePr>
        <p:xfrm>
          <a:off x="4608512" y="2411516"/>
          <a:ext cx="6096000" cy="44018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1907956" y="1823333"/>
            <a:ext cx="858053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28600" indent="-228600">
              <a:buFont typeface="+mj-lt"/>
              <a:buAutoNum type="arabicPeriod" startAt="3"/>
            </a:pPr>
            <a:r>
              <a:rPr lang="fr-BE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Montage d’un </a:t>
            </a:r>
            <a:r>
              <a:rPr lang="fr-BE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centre de validation coupole pour les métiers </a:t>
            </a:r>
            <a:r>
              <a:rPr lang="fr-BE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construction : </a:t>
            </a:r>
            <a:r>
              <a:rPr lang="fr-BE" sz="1600" b="1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CdV</a:t>
            </a:r>
            <a:r>
              <a:rPr lang="fr-BE" sz="16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bruxellois des métiers </a:t>
            </a:r>
            <a:r>
              <a:rPr lang="fr-BE" sz="16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la construction </a:t>
            </a:r>
            <a:r>
              <a:rPr lang="fr-BE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autour de </a:t>
            </a:r>
            <a:r>
              <a:rPr lang="fr-BE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ConstruCity</a:t>
            </a:r>
            <a:endParaRPr lang="fr-BE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BE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BE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B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Année : 2018</a:t>
            </a:r>
          </a:p>
          <a:p>
            <a:endParaRPr lang="fr-BE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B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Secteur : Construction </a:t>
            </a:r>
          </a:p>
          <a:p>
            <a:endParaRPr lang="fr-BE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B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Métiers : </a:t>
            </a:r>
            <a:endParaRPr lang="fr-BE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B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Carreleur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B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Maçon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B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Installateur sanitaire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B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Installateur électricien résidentiel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B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Plafonneur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B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Peintre en bâtiment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B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(Autres à déterminer)  </a:t>
            </a:r>
            <a:endParaRPr lang="fr-BE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fr-BE" sz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fr-BE" sz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porte d’entrée et 2 sites de validation</a:t>
            </a:r>
          </a:p>
        </p:txBody>
      </p:sp>
      <p:sp>
        <p:nvSpPr>
          <p:cNvPr id="3" name="Flèche vers le haut 2"/>
          <p:cNvSpPr/>
          <p:nvPr/>
        </p:nvSpPr>
        <p:spPr>
          <a:xfrm>
            <a:off x="7323058" y="6266770"/>
            <a:ext cx="645150" cy="474598"/>
          </a:xfrm>
          <a:prstGeom prst="up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423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8077200" y="6356351"/>
            <a:ext cx="2133600" cy="365125"/>
          </a:xfrm>
        </p:spPr>
        <p:txBody>
          <a:bodyPr/>
          <a:lstStyle/>
          <a:p>
            <a:fld id="{5228604C-FF8C-4E5A-9F9C-C2AC2B88712F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fr-B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Bouton d’action : Suivant 10">
            <a:hlinkClick r:id="" action="ppaction://hlinkshowjump?jump=nextslide" highlightClick="1"/>
          </p:cNvPr>
          <p:cNvSpPr/>
          <p:nvPr/>
        </p:nvSpPr>
        <p:spPr>
          <a:xfrm>
            <a:off x="2499534" y="2606154"/>
            <a:ext cx="864096" cy="923330"/>
          </a:xfrm>
          <a:prstGeom prst="actionButtonForwardNex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n>
                <a:solidFill>
                  <a:srgbClr val="990033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159250" y="2606154"/>
            <a:ext cx="5537150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342900" indent="-342900">
              <a:buFont typeface="+mj-lt"/>
              <a:buAutoNum type="arabicPeriod" startAt="2"/>
            </a:pPr>
            <a:r>
              <a:rPr lang="fr-BE" sz="1800" dirty="0">
                <a:solidFill>
                  <a:prstClr val="white"/>
                </a:solidFill>
                <a:latin typeface="Arial Narrow" panose="020B0606020202030204" pitchFamily="34" charset="0"/>
              </a:rPr>
              <a:t>Travailler sur le taux de présence et le taux de réussite aux épreuves de validation </a:t>
            </a:r>
          </a:p>
        </p:txBody>
      </p:sp>
      <p:sp>
        <p:nvSpPr>
          <p:cNvPr id="2" name="Rectangle 1"/>
          <p:cNvSpPr/>
          <p:nvPr/>
        </p:nvSpPr>
        <p:spPr>
          <a:xfrm>
            <a:off x="4190129" y="3825915"/>
            <a:ext cx="52902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sz="20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Evolution du Taux de présence et de réussite</a:t>
            </a:r>
          </a:p>
          <a:p>
            <a:pPr marL="342900" indent="-342900">
              <a:buFont typeface="+mj-lt"/>
              <a:buAutoNum type="arabicPeriod"/>
            </a:pPr>
            <a:r>
              <a:rPr lang="fr-BE" sz="20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ALPHAFLEVAL</a:t>
            </a:r>
          </a:p>
          <a:p>
            <a:pPr marL="342900" indent="-342900">
              <a:buFont typeface="+mj-lt"/>
              <a:buAutoNum type="arabicPeriod"/>
            </a:pPr>
            <a:r>
              <a:rPr lang="fr-BE" sz="20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Plan d’Action </a:t>
            </a:r>
            <a:r>
              <a:rPr lang="fr-BE" sz="2000" dirty="0" err="1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Actiris</a:t>
            </a:r>
            <a:r>
              <a:rPr lang="fr-BE" sz="20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 2017-2018 </a:t>
            </a:r>
          </a:p>
        </p:txBody>
      </p:sp>
    </p:spTree>
    <p:extLst>
      <p:ext uri="{BB962C8B-B14F-4D97-AF65-F5344CB8AC3E}">
        <p14:creationId xmlns:p14="http://schemas.microsoft.com/office/powerpoint/2010/main" val="277195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2711624" y="5672648"/>
            <a:ext cx="7610400" cy="112948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BE" sz="1400" b="1" cap="small" dirty="0">
                <a:solidFill>
                  <a:srgbClr val="99003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Réussites : </a:t>
            </a:r>
            <a:r>
              <a:rPr lang="fr-BE" sz="1400" b="1" dirty="0">
                <a:solidFill>
                  <a:srgbClr val="99003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2016 </a:t>
            </a:r>
            <a:r>
              <a:rPr lang="fr-BE" sz="1400" b="1" dirty="0">
                <a:solidFill>
                  <a:srgbClr val="99003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en croissance par rapport à 2014, en baisse par rapport à 2015  </a:t>
            </a:r>
            <a:r>
              <a:rPr lang="fr-BE" sz="1400" b="1" dirty="0">
                <a:solidFill>
                  <a:srgbClr val="99003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et en-deçà  de la </a:t>
            </a:r>
            <a:r>
              <a:rPr lang="fr-BE" sz="1400" b="1" dirty="0">
                <a:solidFill>
                  <a:srgbClr val="99003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réussite  </a:t>
            </a:r>
            <a:r>
              <a:rPr lang="fr-BE" sz="1400" b="1" dirty="0">
                <a:solidFill>
                  <a:srgbClr val="99003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moyenne du </a:t>
            </a:r>
            <a:r>
              <a:rPr lang="fr-BE" sz="1400" b="1" dirty="0">
                <a:solidFill>
                  <a:srgbClr val="99003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dispositif</a:t>
            </a:r>
            <a:endParaRPr lang="fr-BE" sz="1400" b="1" dirty="0">
              <a:solidFill>
                <a:srgbClr val="990033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BE" sz="1200" b="1" dirty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Réussite  </a:t>
            </a:r>
            <a:r>
              <a:rPr lang="fr-BE" sz="1200" b="1" dirty="0">
                <a:solidFill>
                  <a:srgbClr val="F79646">
                    <a:lumMod val="75000"/>
                  </a:srgb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Moyenne Dispositif </a:t>
            </a:r>
          </a:p>
          <a:p>
            <a:pPr marL="285750" indent="-285750">
              <a:buFontTx/>
              <a:buChar char="-"/>
            </a:pPr>
            <a:r>
              <a:rPr lang="fr-BE" sz="1200" b="1" dirty="0">
                <a:solidFill>
                  <a:srgbClr val="990033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Réussite Moyenne Bruxelloise</a:t>
            </a:r>
          </a:p>
        </p:txBody>
      </p:sp>
      <p:sp>
        <p:nvSpPr>
          <p:cNvPr id="7" name="Ellipse 6"/>
          <p:cNvSpPr/>
          <p:nvPr/>
        </p:nvSpPr>
        <p:spPr>
          <a:xfrm>
            <a:off x="3150444" y="4509120"/>
            <a:ext cx="2159000" cy="129540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fr-BE" b="1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r">
              <a:defRPr/>
            </a:pPr>
            <a:endParaRPr lang="fr-BE" b="1" dirty="0">
              <a:solidFill>
                <a:prstClr val="black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>
              <a:defRPr/>
            </a:pPr>
            <a:endParaRPr lang="fr-BE" b="1" dirty="0">
              <a:solidFill>
                <a:srgbClr val="990033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Diagramme 5"/>
          <p:cNvGraphicFramePr/>
          <p:nvPr>
            <p:extLst/>
          </p:nvPr>
        </p:nvGraphicFramePr>
        <p:xfrm>
          <a:off x="1849191" y="2420889"/>
          <a:ext cx="8766225" cy="40495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Rectangle 1"/>
          <p:cNvSpPr/>
          <p:nvPr/>
        </p:nvSpPr>
        <p:spPr>
          <a:xfrm>
            <a:off x="4348856" y="1085193"/>
            <a:ext cx="3777509" cy="584775"/>
          </a:xfrm>
          <a:prstGeom prst="rect">
            <a:avLst/>
          </a:prstGeom>
          <a:ln>
            <a:solidFill>
              <a:srgbClr val="990033"/>
            </a:solidFill>
          </a:ln>
        </p:spPr>
        <p:txBody>
          <a:bodyPr wrap="none">
            <a:spAutoFit/>
          </a:bodyPr>
          <a:lstStyle/>
          <a:p>
            <a:pPr algn="ctr"/>
            <a:r>
              <a:rPr lang="fr-FR" sz="1600" b="1" dirty="0">
                <a:solidFill>
                  <a:srgbClr val="990033"/>
                </a:solidFill>
                <a:latin typeface="Arial Narrow" pitchFamily="34" charset="0"/>
                <a:cs typeface="Arial" panose="020B0604020202020204" pitchFamily="34" charset="0"/>
              </a:rPr>
              <a:t>Epreuves </a:t>
            </a:r>
            <a:r>
              <a:rPr lang="fr-FR" sz="1600" b="1" dirty="0">
                <a:solidFill>
                  <a:srgbClr val="990033"/>
                </a:solidFill>
                <a:latin typeface="Arial Narrow" pitchFamily="34" charset="0"/>
                <a:cs typeface="Arial" panose="020B0604020202020204" pitchFamily="34" charset="0"/>
              </a:rPr>
              <a:t>organisées :  croissance continue </a:t>
            </a:r>
          </a:p>
          <a:p>
            <a:pPr algn="ctr"/>
            <a:r>
              <a:rPr lang="fr-FR" sz="1600" b="1" dirty="0">
                <a:solidFill>
                  <a:srgbClr val="990033"/>
                </a:solidFill>
                <a:latin typeface="Arial Narrow" pitchFamily="34" charset="0"/>
                <a:cs typeface="Arial" panose="020B0604020202020204" pitchFamily="34" charset="0"/>
              </a:rPr>
              <a:t>Evolution du Taux de présence et de réussite</a:t>
            </a:r>
            <a:endParaRPr lang="fr-FR" sz="1600" b="1" dirty="0">
              <a:solidFill>
                <a:srgbClr val="990033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4294967295"/>
          </p:nvPr>
        </p:nvSpPr>
        <p:spPr>
          <a:xfrm>
            <a:off x="8534400" y="6356351"/>
            <a:ext cx="2133600" cy="365125"/>
          </a:xfrm>
        </p:spPr>
        <p:txBody>
          <a:bodyPr/>
          <a:lstStyle/>
          <a:p>
            <a:fld id="{5228604C-FF8C-4E5A-9F9C-C2AC2B88712F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fr-B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3431704" y="3573017"/>
            <a:ext cx="6480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b="1" dirty="0">
                <a:solidFill>
                  <a:srgbClr val="F79646"/>
                </a:solidFill>
                <a:latin typeface="Arial Narrow" pitchFamily="34" charset="0"/>
                <a:cs typeface="Arial" panose="020B0604020202020204" pitchFamily="34" charset="0"/>
              </a:rPr>
              <a:t>82 %</a:t>
            </a:r>
          </a:p>
          <a:p>
            <a:r>
              <a:rPr lang="fr-BE" sz="1600" b="1" dirty="0">
                <a:solidFill>
                  <a:srgbClr val="990033"/>
                </a:solidFill>
                <a:latin typeface="Arial Narrow" pitchFamily="34" charset="0"/>
                <a:cs typeface="Arial" panose="020B0604020202020204" pitchFamily="34" charset="0"/>
              </a:rPr>
              <a:t>71 </a:t>
            </a:r>
            <a:r>
              <a:rPr lang="fr-BE" sz="1600" b="1" dirty="0">
                <a:solidFill>
                  <a:srgbClr val="990033"/>
                </a:solidFill>
                <a:latin typeface="Arial Narrow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18" name="ZoneTexte 17"/>
          <p:cNvSpPr txBox="1"/>
          <p:nvPr/>
        </p:nvSpPr>
        <p:spPr>
          <a:xfrm>
            <a:off x="5309444" y="2853105"/>
            <a:ext cx="7432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b="1" dirty="0">
                <a:solidFill>
                  <a:srgbClr val="F79646"/>
                </a:solidFill>
                <a:latin typeface="Arial Narrow" pitchFamily="34" charset="0"/>
                <a:cs typeface="Arial" panose="020B0604020202020204" pitchFamily="34" charset="0"/>
              </a:rPr>
              <a:t>81 %</a:t>
            </a:r>
          </a:p>
          <a:p>
            <a:r>
              <a:rPr lang="fr-BE" sz="1600" b="1" dirty="0">
                <a:solidFill>
                  <a:srgbClr val="990033"/>
                </a:solidFill>
                <a:latin typeface="Arial Narrow" pitchFamily="34" charset="0"/>
                <a:cs typeface="Arial" panose="020B0604020202020204" pitchFamily="34" charset="0"/>
              </a:rPr>
              <a:t>74 </a:t>
            </a:r>
            <a:r>
              <a:rPr lang="fr-BE" sz="1600" b="1" dirty="0">
                <a:solidFill>
                  <a:srgbClr val="990033"/>
                </a:solidFill>
                <a:latin typeface="Arial Narrow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7086110" y="2445922"/>
            <a:ext cx="7560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600" b="1" dirty="0">
                <a:solidFill>
                  <a:srgbClr val="F79646"/>
                </a:solidFill>
                <a:latin typeface="Arial Narrow" pitchFamily="34" charset="0"/>
                <a:cs typeface="Arial" panose="020B0604020202020204" pitchFamily="34" charset="0"/>
              </a:rPr>
              <a:t>84 %</a:t>
            </a:r>
          </a:p>
          <a:p>
            <a:r>
              <a:rPr lang="fr-BE" sz="1600" b="1" dirty="0">
                <a:solidFill>
                  <a:srgbClr val="990033"/>
                </a:solidFill>
                <a:latin typeface="Arial Narrow" pitchFamily="34" charset="0"/>
                <a:cs typeface="Arial" panose="020B0604020202020204" pitchFamily="34" charset="0"/>
              </a:rPr>
              <a:t>80 </a:t>
            </a:r>
            <a:r>
              <a:rPr lang="fr-BE" sz="1600" b="1" dirty="0">
                <a:solidFill>
                  <a:srgbClr val="990033"/>
                </a:solidFill>
                <a:latin typeface="Arial Narrow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1645750" y="2008964"/>
            <a:ext cx="632245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b="1" cap="small" dirty="0">
                <a:solidFill>
                  <a:srgbClr val="990033"/>
                </a:solidFill>
                <a:latin typeface="Arial Narrow" pitchFamily="34" charset="0"/>
                <a:cs typeface="Arial" panose="020B0604020202020204" pitchFamily="34" charset="0"/>
              </a:rPr>
              <a:t>Présences : </a:t>
            </a:r>
            <a:r>
              <a:rPr lang="fr-BE" sz="1400" b="1" dirty="0">
                <a:solidFill>
                  <a:srgbClr val="990033"/>
                </a:solidFill>
                <a:latin typeface="Arial Narrow" pitchFamily="34" charset="0"/>
                <a:cs typeface="Arial" panose="020B0604020202020204" pitchFamily="34" charset="0"/>
              </a:rPr>
              <a:t>en hausse </a:t>
            </a:r>
            <a:r>
              <a:rPr lang="fr-BE" sz="1400" b="1" dirty="0">
                <a:solidFill>
                  <a:srgbClr val="990033"/>
                </a:solidFill>
                <a:latin typeface="Arial Narrow" pitchFamily="34" charset="0"/>
                <a:cs typeface="Arial" panose="020B0604020202020204" pitchFamily="34" charset="0"/>
              </a:rPr>
              <a:t>et en-deçà  </a:t>
            </a:r>
            <a:r>
              <a:rPr lang="fr-BE" sz="1400" b="1" dirty="0">
                <a:solidFill>
                  <a:srgbClr val="990033"/>
                </a:solidFill>
                <a:latin typeface="Arial Narrow" pitchFamily="34" charset="0"/>
                <a:cs typeface="Arial" panose="020B0604020202020204" pitchFamily="34" charset="0"/>
              </a:rPr>
              <a:t>de </a:t>
            </a:r>
            <a:r>
              <a:rPr lang="fr-BE" sz="1400" b="1" dirty="0">
                <a:solidFill>
                  <a:srgbClr val="990033"/>
                </a:solidFill>
                <a:latin typeface="Arial Narrow" pitchFamily="34" charset="0"/>
                <a:cs typeface="Arial" panose="020B0604020202020204" pitchFamily="34" charset="0"/>
              </a:rPr>
              <a:t>la présence moyenne </a:t>
            </a:r>
            <a:r>
              <a:rPr lang="fr-BE" sz="1400" b="1" dirty="0">
                <a:solidFill>
                  <a:srgbClr val="990033"/>
                </a:solidFill>
                <a:latin typeface="Arial Narrow" pitchFamily="34" charset="0"/>
                <a:cs typeface="Arial" panose="020B0604020202020204" pitchFamily="34" charset="0"/>
              </a:rPr>
              <a:t>du dispositif</a:t>
            </a:r>
          </a:p>
          <a:p>
            <a:pPr marL="285750" indent="-285750">
              <a:buFontTx/>
              <a:buChar char="-"/>
            </a:pPr>
            <a:r>
              <a:rPr lang="fr-BE" sz="1400" b="1" dirty="0">
                <a:solidFill>
                  <a:srgbClr val="F79646">
                    <a:lumMod val="75000"/>
                  </a:srgbClr>
                </a:solidFill>
                <a:latin typeface="Arial Narrow" pitchFamily="34" charset="0"/>
                <a:cs typeface="Arial" panose="020B0604020202020204" pitchFamily="34" charset="0"/>
              </a:rPr>
              <a:t>Présence  </a:t>
            </a:r>
            <a:r>
              <a:rPr lang="fr-BE" sz="1400" b="1" dirty="0">
                <a:solidFill>
                  <a:srgbClr val="F79646">
                    <a:lumMod val="75000"/>
                  </a:srgbClr>
                </a:solidFill>
                <a:latin typeface="Arial Narrow" pitchFamily="34" charset="0"/>
                <a:cs typeface="Arial" panose="020B0604020202020204" pitchFamily="34" charset="0"/>
              </a:rPr>
              <a:t>M</a:t>
            </a:r>
            <a:r>
              <a:rPr lang="fr-BE" sz="1400" b="1" dirty="0">
                <a:solidFill>
                  <a:srgbClr val="F79646">
                    <a:lumMod val="75000"/>
                  </a:srgbClr>
                </a:solidFill>
                <a:latin typeface="Arial Narrow" pitchFamily="34" charset="0"/>
                <a:cs typeface="Arial" panose="020B0604020202020204" pitchFamily="34" charset="0"/>
              </a:rPr>
              <a:t>oyenne Dispositif </a:t>
            </a:r>
            <a:endParaRPr lang="fr-BE" sz="1400" b="1" dirty="0">
              <a:solidFill>
                <a:srgbClr val="F79646">
                  <a:lumMod val="75000"/>
                </a:srgbClr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 marL="285750" indent="-285750">
              <a:buFontTx/>
              <a:buChar char="-"/>
            </a:pPr>
            <a:r>
              <a:rPr lang="fr-BE" sz="1400" b="1" dirty="0">
                <a:solidFill>
                  <a:srgbClr val="990033"/>
                </a:solidFill>
                <a:latin typeface="Arial Narrow" pitchFamily="34" charset="0"/>
                <a:cs typeface="Arial" panose="020B0604020202020204" pitchFamily="34" charset="0"/>
              </a:rPr>
              <a:t>Présence Moyenne </a:t>
            </a:r>
            <a:r>
              <a:rPr lang="fr-BE" sz="1400" b="1" dirty="0">
                <a:solidFill>
                  <a:srgbClr val="990033"/>
                </a:solidFill>
                <a:latin typeface="Arial Narrow" pitchFamily="34" charset="0"/>
                <a:cs typeface="Arial" panose="020B0604020202020204" pitchFamily="34" charset="0"/>
              </a:rPr>
              <a:t>B</a:t>
            </a:r>
            <a:r>
              <a:rPr lang="fr-BE" sz="1400" b="1" dirty="0">
                <a:solidFill>
                  <a:srgbClr val="990033"/>
                </a:solidFill>
                <a:latin typeface="Arial Narrow" pitchFamily="34" charset="0"/>
                <a:cs typeface="Arial" panose="020B0604020202020204" pitchFamily="34" charset="0"/>
              </a:rPr>
              <a:t>ruxelloise </a:t>
            </a:r>
            <a:endParaRPr lang="fr-BE" sz="1400" b="1" dirty="0">
              <a:solidFill>
                <a:srgbClr val="990033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6183016" y="4480148"/>
            <a:ext cx="12811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b="1" dirty="0">
                <a:solidFill>
                  <a:srgbClr val="F79646"/>
                </a:solidFill>
                <a:latin typeface="Arial Narrow" pitchFamily="34" charset="0"/>
                <a:cs typeface="Arial" panose="020B0604020202020204" pitchFamily="34" charset="0"/>
              </a:rPr>
              <a:t>RMD : 75 %</a:t>
            </a:r>
          </a:p>
          <a:p>
            <a:r>
              <a:rPr lang="fr-BE" sz="1400" b="1" dirty="0">
                <a:solidFill>
                  <a:srgbClr val="990033"/>
                </a:solidFill>
                <a:latin typeface="Arial Narrow" pitchFamily="34" charset="0"/>
                <a:cs typeface="Arial" panose="020B0604020202020204" pitchFamily="34" charset="0"/>
              </a:rPr>
              <a:t>RMB : 77 %</a:t>
            </a:r>
            <a:endParaRPr lang="fr-BE" sz="1400" b="1" dirty="0">
              <a:solidFill>
                <a:srgbClr val="990033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  <p:sp>
        <p:nvSpPr>
          <p:cNvPr id="22" name="ZoneTexte 21"/>
          <p:cNvSpPr txBox="1"/>
          <p:nvPr/>
        </p:nvSpPr>
        <p:spPr>
          <a:xfrm>
            <a:off x="4199814" y="5149428"/>
            <a:ext cx="18528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b="1" dirty="0">
                <a:solidFill>
                  <a:srgbClr val="F79646"/>
                </a:solidFill>
                <a:latin typeface="Arial Narrow" pitchFamily="34" charset="0"/>
                <a:cs typeface="Arial" panose="020B0604020202020204" pitchFamily="34" charset="0"/>
              </a:rPr>
              <a:t>RMD : 72 %</a:t>
            </a:r>
          </a:p>
          <a:p>
            <a:r>
              <a:rPr lang="fr-BE" sz="1400" b="1" dirty="0">
                <a:solidFill>
                  <a:srgbClr val="990033"/>
                </a:solidFill>
                <a:latin typeface="Arial Narrow" pitchFamily="34" charset="0"/>
                <a:cs typeface="Arial" panose="020B0604020202020204" pitchFamily="34" charset="0"/>
              </a:rPr>
              <a:t>RMB : 62% </a:t>
            </a:r>
          </a:p>
        </p:txBody>
      </p:sp>
      <p:sp>
        <p:nvSpPr>
          <p:cNvPr id="23" name="ZoneTexte 22"/>
          <p:cNvSpPr txBox="1"/>
          <p:nvPr/>
        </p:nvSpPr>
        <p:spPr>
          <a:xfrm>
            <a:off x="8040216" y="4247510"/>
            <a:ext cx="15121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400" b="1" dirty="0">
                <a:solidFill>
                  <a:srgbClr val="F79646"/>
                </a:solidFill>
                <a:latin typeface="Arial Narrow" pitchFamily="34" charset="0"/>
                <a:cs typeface="Arial" panose="020B0604020202020204" pitchFamily="34" charset="0"/>
              </a:rPr>
              <a:t>RMD : 74 %</a:t>
            </a:r>
          </a:p>
          <a:p>
            <a:r>
              <a:rPr lang="fr-BE" sz="1400" b="1" dirty="0">
                <a:solidFill>
                  <a:srgbClr val="990033"/>
                </a:solidFill>
                <a:latin typeface="Arial Narrow" pitchFamily="34" charset="0"/>
                <a:cs typeface="Arial" panose="020B0604020202020204" pitchFamily="34" charset="0"/>
              </a:rPr>
              <a:t>RMB : 70 %</a:t>
            </a:r>
            <a:endParaRPr lang="fr-BE" sz="1400" b="1" dirty="0">
              <a:solidFill>
                <a:srgbClr val="990033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495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356351"/>
            <a:ext cx="2133600" cy="365125"/>
          </a:xfrm>
        </p:spPr>
        <p:txBody>
          <a:bodyPr/>
          <a:lstStyle/>
          <a:p>
            <a:fld id="{5228604C-FF8C-4E5A-9F9C-C2AC2B88712F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fr-B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1786895" y="1556792"/>
            <a:ext cx="8557577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200" b="1" dirty="0">
                <a:solidFill>
                  <a:srgbClr val="C00000"/>
                </a:solidFill>
                <a:latin typeface="Arial Narrow" pitchFamily="34" charset="0"/>
                <a:cs typeface="Arial" panose="020B0604020202020204" pitchFamily="34" charset="0"/>
              </a:rPr>
              <a:t>2. Par </a:t>
            </a:r>
            <a:r>
              <a:rPr lang="fr-BE" sz="1200" b="1" dirty="0">
                <a:solidFill>
                  <a:srgbClr val="C00000"/>
                </a:solidFill>
                <a:latin typeface="Arial Narrow" pitchFamily="34" charset="0"/>
                <a:cs typeface="Arial" panose="020B0604020202020204" pitchFamily="34" charset="0"/>
              </a:rPr>
              <a:t>le développement de projets répondant aux besoins des candidats : </a:t>
            </a:r>
            <a:r>
              <a:rPr lang="fr-BE" sz="1200" b="1" dirty="0">
                <a:solidFill>
                  <a:srgbClr val="C00000"/>
                </a:solidFill>
                <a:latin typeface="Arial Narrow" pitchFamily="34" charset="0"/>
                <a:cs typeface="Arial" panose="020B0604020202020204" pitchFamily="34" charset="0"/>
              </a:rPr>
              <a:t>ALPHAFLEVAL</a:t>
            </a:r>
            <a:endParaRPr lang="fr-BE" sz="1200" b="1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>
              <a:tabLst>
                <a:tab pos="355600" algn="l"/>
              </a:tabLst>
            </a:pPr>
            <a:r>
              <a:rPr lang="fr-BE" sz="1200" b="1" noProof="1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	</a:t>
            </a:r>
            <a:r>
              <a:rPr lang="fr-BE" sz="1200" dirty="0">
                <a:solidFill>
                  <a:prstClr val="black"/>
                </a:solidFill>
                <a:latin typeface="Arial Narrow" pitchFamily="34" charset="0"/>
                <a:sym typeface="Wingdings" panose="05000000000000000000" pitchFamily="2" charset="2"/>
              </a:rPr>
              <a:t> </a:t>
            </a:r>
            <a:r>
              <a:rPr lang="fr-FR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une offre de formation complémentaire en français, sous forme de modules courts d’apprentissage </a:t>
            </a:r>
            <a:r>
              <a:rPr lang="fr-FR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du </a:t>
            </a:r>
          </a:p>
          <a:p>
            <a:pPr>
              <a:tabLst>
                <a:tab pos="541338" algn="l"/>
              </a:tabLst>
            </a:pPr>
            <a:r>
              <a:rPr lang="fr-FR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	</a:t>
            </a:r>
            <a:r>
              <a:rPr lang="fr-FR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Français orienté </a:t>
            </a:r>
            <a:r>
              <a:rPr lang="fr-FR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métier. </a:t>
            </a:r>
          </a:p>
          <a:p>
            <a:pPr>
              <a:tabLst>
                <a:tab pos="355600" algn="l"/>
                <a:tab pos="541338" algn="l"/>
              </a:tabLst>
            </a:pPr>
            <a:r>
              <a:rPr lang="fr-BE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  <a:sym typeface="Wingdings" panose="05000000000000000000" pitchFamily="2" charset="2"/>
              </a:rPr>
              <a:t>	 </a:t>
            </a:r>
            <a:r>
              <a:rPr lang="fr-BE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donner rapidement, aux candidats à la validation des compétences, les moyens linguistiques de passer les </a:t>
            </a:r>
            <a:r>
              <a:rPr lang="fr-BE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		épreuve de validation</a:t>
            </a:r>
          </a:p>
          <a:p>
            <a:pPr defTabSz="361950"/>
            <a:r>
              <a:rPr lang="fr-BE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  <a:sym typeface="Wingdings" panose="05000000000000000000" pitchFamily="2" charset="2"/>
              </a:rPr>
              <a:t>	 Modéliser l’action et l’étendre à d’autres partenaires en 2018</a:t>
            </a:r>
            <a:endParaRPr lang="fr-FR" sz="1200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endParaRPr lang="fr-BE" sz="1200" b="1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r>
              <a:rPr lang="fr-BE" sz="1200" b="1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Année </a:t>
            </a:r>
            <a:r>
              <a:rPr lang="fr-BE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: 2016-2017 : projet pilote démarré avec les candidats en janvier 2017 pour une période de 5 mois comprenant </a:t>
            </a:r>
          </a:p>
          <a:p>
            <a:pPr defTabSz="1431925"/>
            <a:r>
              <a:rPr lang="fr-BE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	</a:t>
            </a:r>
            <a:r>
              <a:rPr lang="fr-BE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information, test FR, vérification compétences par e Centre de validation, le module court de FR </a:t>
            </a:r>
          </a:p>
          <a:p>
            <a:pPr defTabSz="1431925"/>
            <a:r>
              <a:rPr lang="fr-BE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	</a:t>
            </a:r>
            <a:r>
              <a:rPr lang="fr-BE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métier, épreuve de validatio</a:t>
            </a:r>
            <a:r>
              <a:rPr lang="fr-BE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n</a:t>
            </a:r>
          </a:p>
          <a:p>
            <a:endParaRPr lang="fr-BE" sz="1200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>
              <a:tabLst>
                <a:tab pos="630238" algn="l"/>
              </a:tabLst>
            </a:pPr>
            <a:r>
              <a:rPr lang="fr-BE" sz="1200" b="1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Métiers</a:t>
            </a:r>
            <a:r>
              <a:rPr lang="fr-BE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 : peintre </a:t>
            </a:r>
            <a:r>
              <a:rPr lang="fr-BE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en bâtiment (H/F), </a:t>
            </a:r>
            <a:r>
              <a:rPr lang="fr-BE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carreleur (H/F), maçon (H/F), coiffeur </a:t>
            </a:r>
            <a:r>
              <a:rPr lang="fr-BE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(H/F), </a:t>
            </a:r>
            <a:r>
              <a:rPr lang="fr-BE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mécanicien d’entretien automobile (H/F)</a:t>
            </a:r>
          </a:p>
          <a:p>
            <a:pPr defTabSz="649288">
              <a:tabLst>
                <a:tab pos="630238" algn="l"/>
                <a:tab pos="2417763" algn="l"/>
                <a:tab pos="3494088" algn="l"/>
                <a:tab pos="4391025" algn="l"/>
                <a:tab pos="5378450" algn="l"/>
              </a:tabLst>
            </a:pPr>
            <a:r>
              <a:rPr lang="fr-BE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	</a:t>
            </a:r>
            <a:endParaRPr lang="fr-BE" sz="1200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r>
              <a:rPr lang="fr-BE" sz="1200" b="1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Centres de validation </a:t>
            </a:r>
            <a:r>
              <a:rPr lang="fr-BE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: EFP Stalle, </a:t>
            </a:r>
            <a:r>
              <a:rPr lang="fr-BE" sz="1200" dirty="0" err="1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bf</a:t>
            </a:r>
            <a:r>
              <a:rPr lang="fr-BE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 Construction, </a:t>
            </a:r>
            <a:r>
              <a:rPr lang="fr-BE" sz="1200" dirty="0" err="1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bf</a:t>
            </a:r>
            <a:r>
              <a:rPr lang="fr-BE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 Industrie</a:t>
            </a: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>
            <a:off x="2279576" y="5229200"/>
            <a:ext cx="7128792" cy="45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fr-FR" sz="1200" dirty="0">
              <a:solidFill>
                <a:prstClr val="black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2" name="Tableau 1"/>
          <p:cNvGraphicFramePr>
            <a:graphicFrameLocks noGrp="1"/>
          </p:cNvGraphicFramePr>
          <p:nvPr>
            <p:extLst/>
          </p:nvPr>
        </p:nvGraphicFramePr>
        <p:xfrm>
          <a:off x="2135561" y="4365104"/>
          <a:ext cx="6329823" cy="1005840"/>
        </p:xfrm>
        <a:graphic>
          <a:graphicData uri="http://schemas.openxmlformats.org/drawingml/2006/table">
            <a:tbl>
              <a:tblPr firstRow="1" firstCol="1" bandRow="1">
                <a:tableStyleId>{8A107856-5554-42FB-B03E-39F5DBC370BA}</a:tableStyleId>
              </a:tblPr>
              <a:tblGrid>
                <a:gridCol w="4767918"/>
                <a:gridCol w="708446"/>
                <a:gridCol w="853459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100" dirty="0">
                          <a:effectLst/>
                        </a:rPr>
                        <a:t>Candidats </a:t>
                      </a:r>
                      <a:r>
                        <a:rPr lang="fr-BE" sz="1100" dirty="0" smtClean="0">
                          <a:effectLst/>
                        </a:rPr>
                        <a:t>(</a:t>
                      </a:r>
                      <a:r>
                        <a:rPr lang="fr-BE" sz="1100" baseline="0" dirty="0" smtClean="0">
                          <a:effectLst/>
                        </a:rPr>
                        <a:t>au 3/05/2017)</a:t>
                      </a:r>
                      <a:endParaRPr lang="fr-B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100" dirty="0">
                          <a:effectLst/>
                        </a:rPr>
                        <a:t>Nombre</a:t>
                      </a:r>
                      <a:endParaRPr lang="fr-B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1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Réussis </a:t>
                      </a:r>
                      <a:endParaRPr lang="fr-BE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100" b="0" dirty="0">
                          <a:effectLst/>
                        </a:rPr>
                        <a:t>Ayant </a:t>
                      </a:r>
                      <a:r>
                        <a:rPr lang="fr-BE" sz="1100" b="0" dirty="0" smtClean="0">
                          <a:effectLst/>
                        </a:rPr>
                        <a:t>passé </a:t>
                      </a:r>
                      <a:r>
                        <a:rPr lang="fr-BE" sz="1100" b="0" dirty="0">
                          <a:effectLst/>
                        </a:rPr>
                        <a:t>le test de FR</a:t>
                      </a:r>
                      <a:endParaRPr lang="fr-BE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BE" sz="1100" b="1" dirty="0">
                          <a:effectLst/>
                        </a:rPr>
                        <a:t> </a:t>
                      </a:r>
                      <a:r>
                        <a:rPr lang="fr-BE" sz="1100" b="1" dirty="0" smtClean="0">
                          <a:effectLst/>
                        </a:rPr>
                        <a:t>28</a:t>
                      </a:r>
                      <a:endParaRPr lang="fr-BE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BE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19</a:t>
                      </a:r>
                      <a:endParaRPr lang="fr-BE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100" b="0" dirty="0">
                          <a:effectLst/>
                        </a:rPr>
                        <a:t>Ayant </a:t>
                      </a:r>
                      <a:r>
                        <a:rPr lang="fr-BE" sz="1100" b="0" dirty="0" smtClean="0">
                          <a:effectLst/>
                        </a:rPr>
                        <a:t>passé </a:t>
                      </a:r>
                      <a:r>
                        <a:rPr lang="fr-BE" sz="1100" b="0" dirty="0">
                          <a:effectLst/>
                        </a:rPr>
                        <a:t>leur guidance dans un Centre de validation </a:t>
                      </a:r>
                      <a:endParaRPr lang="fr-BE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BE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14</a:t>
                      </a:r>
                      <a:endParaRPr lang="fr-BE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BE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100" b="0" dirty="0">
                          <a:effectLst/>
                        </a:rPr>
                        <a:t>Ayants </a:t>
                      </a:r>
                      <a:r>
                        <a:rPr lang="fr-BE" sz="1100" b="0" dirty="0" smtClean="0">
                          <a:effectLst/>
                        </a:rPr>
                        <a:t>participé aux modules courts </a:t>
                      </a:r>
                      <a:r>
                        <a:rPr lang="fr-BE" sz="1100" b="0" dirty="0">
                          <a:effectLst/>
                        </a:rPr>
                        <a:t>de FR </a:t>
                      </a:r>
                      <a:r>
                        <a:rPr lang="fr-BE" sz="1100" b="0" dirty="0" smtClean="0">
                          <a:effectLst/>
                        </a:rPr>
                        <a:t>métier (3 modules organisés)</a:t>
                      </a:r>
                      <a:endParaRPr lang="fr-BE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BE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fr-BE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BE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100" b="0" dirty="0">
                          <a:effectLst/>
                        </a:rPr>
                        <a:t>Ayant </a:t>
                      </a:r>
                      <a:r>
                        <a:rPr lang="fr-BE" sz="1100" b="0" dirty="0" smtClean="0">
                          <a:effectLst/>
                        </a:rPr>
                        <a:t>passé </a:t>
                      </a:r>
                      <a:r>
                        <a:rPr lang="fr-BE" sz="1100" b="0" dirty="0">
                          <a:effectLst/>
                        </a:rPr>
                        <a:t>leur </a:t>
                      </a:r>
                      <a:r>
                        <a:rPr lang="fr-BE" sz="1100" b="0" dirty="0" smtClean="0">
                          <a:effectLst/>
                        </a:rPr>
                        <a:t>épreuve</a:t>
                      </a:r>
                      <a:r>
                        <a:rPr lang="fr-BE" sz="1100" b="0" baseline="0" dirty="0" smtClean="0">
                          <a:effectLst/>
                        </a:rPr>
                        <a:t> de validation</a:t>
                      </a:r>
                      <a:endParaRPr lang="fr-BE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BE" sz="1100" b="1" dirty="0" smtClean="0">
                          <a:effectLst/>
                        </a:rPr>
                        <a:t>5</a:t>
                      </a:r>
                      <a:endParaRPr lang="fr-BE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BE" sz="1100" b="1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fr-BE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BE" sz="1100" b="0" dirty="0">
                          <a:effectLst/>
                        </a:rPr>
                        <a:t>En attente de passer leur validation</a:t>
                      </a:r>
                      <a:endParaRPr lang="fr-BE" sz="11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BE" sz="1100" b="1" dirty="0">
                          <a:effectLst/>
                        </a:rPr>
                        <a:t> </a:t>
                      </a:r>
                      <a:r>
                        <a:rPr lang="fr-BE" sz="1100" b="1" dirty="0" smtClean="0">
                          <a:effectLst/>
                        </a:rPr>
                        <a:t>5</a:t>
                      </a:r>
                      <a:endParaRPr lang="fr-BE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endParaRPr lang="fr-BE" sz="1100" b="1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1991545" y="5827912"/>
            <a:ext cx="516038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200" b="1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Déperdition des candidats :</a:t>
            </a:r>
          </a:p>
          <a:p>
            <a:pPr marL="171450" indent="-171450">
              <a:buFontTx/>
              <a:buChar char="-"/>
            </a:pPr>
            <a:r>
              <a:rPr lang="fr-BE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Conditions pour démarrer un module court de FR : 3 candidats dans un même métier </a:t>
            </a:r>
          </a:p>
          <a:p>
            <a:pPr marL="171450" indent="-171450">
              <a:buFontTx/>
              <a:buChar char="-"/>
            </a:pPr>
            <a:r>
              <a:rPr lang="fr-BE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Projet pilote sur une période déterminée</a:t>
            </a:r>
          </a:p>
          <a:p>
            <a:pPr marL="171450" indent="-171450">
              <a:buFontTx/>
              <a:buChar char="-"/>
            </a:pPr>
            <a:r>
              <a:rPr lang="fr-BE" sz="12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Test FR ou guidance non réussies</a:t>
            </a:r>
            <a:endParaRPr lang="fr-BE" sz="1200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4998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356351"/>
            <a:ext cx="2133600" cy="365125"/>
          </a:xfrm>
        </p:spPr>
        <p:txBody>
          <a:bodyPr/>
          <a:lstStyle/>
          <a:p>
            <a:fld id="{5228604C-FF8C-4E5A-9F9C-C2AC2B88712F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16</a:t>
            </a:fld>
            <a:endParaRPr lang="fr-B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619923" y="1715325"/>
            <a:ext cx="87965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b="1" dirty="0">
                <a:solidFill>
                  <a:srgbClr val="C00000"/>
                </a:solidFill>
                <a:latin typeface="Arial Narrow" pitchFamily="34" charset="0"/>
                <a:cs typeface="Arial" panose="020B0604020202020204" pitchFamily="34" charset="0"/>
              </a:rPr>
              <a:t>3. En soutenant le Plan d’Action </a:t>
            </a:r>
            <a:r>
              <a:rPr lang="fr-BE" b="1" dirty="0" err="1">
                <a:solidFill>
                  <a:srgbClr val="C00000"/>
                </a:solidFill>
                <a:latin typeface="Arial Narrow" pitchFamily="34" charset="0"/>
                <a:cs typeface="Arial" panose="020B0604020202020204" pitchFamily="34" charset="0"/>
              </a:rPr>
              <a:t>Actiris</a:t>
            </a:r>
            <a:r>
              <a:rPr lang="fr-BE" b="1" dirty="0">
                <a:solidFill>
                  <a:srgbClr val="C00000"/>
                </a:solidFill>
                <a:latin typeface="Arial Narrow" pitchFamily="34" charset="0"/>
                <a:cs typeface="Arial" panose="020B0604020202020204" pitchFamily="34" charset="0"/>
              </a:rPr>
              <a:t> 2017-2018 de développement de la validation des compétences en Région de Bruxelles-Capitale portant sur :</a:t>
            </a:r>
            <a:endParaRPr lang="fr-BE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Diagramme 1"/>
          <p:cNvGraphicFramePr/>
          <p:nvPr>
            <p:extLst/>
          </p:nvPr>
        </p:nvGraphicFramePr>
        <p:xfrm>
          <a:off x="1919536" y="2636912"/>
          <a:ext cx="8352928" cy="360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33618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8077200" y="6356351"/>
            <a:ext cx="2133600" cy="365125"/>
          </a:xfrm>
        </p:spPr>
        <p:txBody>
          <a:bodyPr/>
          <a:lstStyle/>
          <a:p>
            <a:fld id="{5228604C-FF8C-4E5A-9F9C-C2AC2B88712F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17</a:t>
            </a:fld>
            <a:endParaRPr lang="fr-B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75920" y="260649"/>
            <a:ext cx="23733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cap="small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Coordination bruxelloise</a:t>
            </a:r>
            <a:endParaRPr lang="fr-BE" sz="1400" cap="small" dirty="0">
              <a:solidFill>
                <a:srgbClr val="66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Bouton d’action : Suivant 10">
            <a:hlinkClick r:id="" action="ppaction://hlinkshowjump?jump=nextslide" highlightClick="1"/>
          </p:cNvPr>
          <p:cNvSpPr/>
          <p:nvPr/>
        </p:nvSpPr>
        <p:spPr>
          <a:xfrm>
            <a:off x="2744166" y="2606153"/>
            <a:ext cx="864096" cy="369332"/>
          </a:xfrm>
          <a:prstGeom prst="actionButtonForwardNex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n>
                <a:solidFill>
                  <a:srgbClr val="990033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159250" y="2606153"/>
            <a:ext cx="485853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342900" indent="-342900">
              <a:buFont typeface="+mj-lt"/>
              <a:buAutoNum type="arabicPeriod" startAt="3"/>
            </a:pPr>
            <a:r>
              <a:rPr lang="fr-BE" sz="1800" dirty="0">
                <a:solidFill>
                  <a:prstClr val="white"/>
                </a:solidFill>
              </a:rPr>
              <a:t>Autres projets </a:t>
            </a:r>
          </a:p>
        </p:txBody>
      </p:sp>
      <p:sp>
        <p:nvSpPr>
          <p:cNvPr id="9" name="Rectangle 8"/>
          <p:cNvSpPr/>
          <p:nvPr/>
        </p:nvSpPr>
        <p:spPr>
          <a:xfrm>
            <a:off x="4159250" y="3179583"/>
            <a:ext cx="560915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Diagnostic de l’Offre de validation</a:t>
            </a:r>
            <a:endParaRPr lang="fr-FR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BE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Accès à la profession</a:t>
            </a:r>
            <a:endParaRPr lang="fr-BE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BE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Fonction publique (locale, régionale et communautaire)</a:t>
            </a:r>
          </a:p>
          <a:p>
            <a:pPr marL="342900" indent="-342900">
              <a:buFont typeface="+mj-lt"/>
              <a:buAutoNum type="arabicPeriod"/>
            </a:pPr>
            <a:r>
              <a:rPr lang="fr-BE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Rapport annuel au gouvernement bruxellois</a:t>
            </a:r>
            <a:endParaRPr lang="fr-BE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558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356351"/>
            <a:ext cx="2133600" cy="365125"/>
          </a:xfrm>
        </p:spPr>
        <p:txBody>
          <a:bodyPr/>
          <a:lstStyle/>
          <a:p>
            <a:fld id="{5228604C-FF8C-4E5A-9F9C-C2AC2B88712F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fr-B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47528" y="1844825"/>
            <a:ext cx="8064896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lvl="1" indent="-266700">
              <a:buFont typeface="+mj-lt"/>
              <a:buAutoNum type="arabicPeriod"/>
            </a:pPr>
            <a:r>
              <a:rPr lang="fr-BE" sz="1400" b="1" dirty="0">
                <a:solidFill>
                  <a:srgbClr val="C00000"/>
                </a:solidFill>
                <a:latin typeface="Arial Narrow" pitchFamily="34" charset="0"/>
                <a:cs typeface="Arial" panose="020B0604020202020204" pitchFamily="34" charset="0"/>
              </a:rPr>
              <a:t>Réaliser un diagnostic </a:t>
            </a:r>
            <a:r>
              <a:rPr lang="fr-BE" sz="1400" b="1" dirty="0">
                <a:solidFill>
                  <a:srgbClr val="C00000"/>
                </a:solidFill>
                <a:latin typeface="Arial Narrow" pitchFamily="34" charset="0"/>
                <a:cs typeface="Arial" panose="020B0604020202020204" pitchFamily="34" charset="0"/>
              </a:rPr>
              <a:t>de l’offre bruxelloise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BE" sz="14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Réaliser une analyse prospective sur les métiers à cibler répondant aux besoins de la Région bruxelloise </a:t>
            </a:r>
          </a:p>
          <a:p>
            <a:endParaRPr lang="fr-BE" sz="1400" b="1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 marL="228600" indent="-228600">
              <a:buFont typeface="+mj-lt"/>
              <a:buAutoNum type="arabicPeriod" startAt="2"/>
            </a:pPr>
            <a:r>
              <a:rPr lang="fr-BE" sz="1400" b="1" dirty="0">
                <a:solidFill>
                  <a:srgbClr val="C00000"/>
                </a:solidFill>
                <a:latin typeface="Arial Narrow" pitchFamily="34" charset="0"/>
                <a:cs typeface="Arial" panose="020B0604020202020204" pitchFamily="34" charset="0"/>
              </a:rPr>
              <a:t>Remplacer progressivement dans les secteurs volontaires les examens du jury central organisés dans le cadre de l’accès à la profession par des épreuves de validation et par l’</a:t>
            </a:r>
            <a:r>
              <a:rPr lang="fr-BE" sz="1400" b="1" dirty="0" err="1">
                <a:solidFill>
                  <a:srgbClr val="C00000"/>
                </a:solidFill>
                <a:latin typeface="Arial Narrow" pitchFamily="34" charset="0"/>
                <a:cs typeface="Arial" panose="020B0604020202020204" pitchFamily="34" charset="0"/>
              </a:rPr>
              <a:t>Erkennen</a:t>
            </a:r>
            <a:r>
              <a:rPr lang="fr-BE" sz="1400" b="1" dirty="0">
                <a:solidFill>
                  <a:srgbClr val="C00000"/>
                </a:solidFill>
                <a:latin typeface="Arial Narrow" pitchFamily="34" charset="0"/>
                <a:cs typeface="Arial" panose="020B0604020202020204" pitchFamily="34" charset="0"/>
              </a:rPr>
              <a:t> van </a:t>
            </a:r>
            <a:r>
              <a:rPr lang="fr-BE" sz="1400" b="1" dirty="0" err="1">
                <a:solidFill>
                  <a:srgbClr val="C00000"/>
                </a:solidFill>
                <a:latin typeface="Arial Narrow" pitchFamily="34" charset="0"/>
                <a:cs typeface="Arial" panose="020B0604020202020204" pitchFamily="34" charset="0"/>
              </a:rPr>
              <a:t>competenties</a:t>
            </a:r>
            <a:r>
              <a:rPr lang="fr-BE" sz="1400" b="1" dirty="0">
                <a:solidFill>
                  <a:srgbClr val="C00000"/>
                </a:solidFill>
                <a:latin typeface="Arial Narrow" pitchFamily="34" charset="0"/>
                <a:cs typeface="Arial" panose="020B0604020202020204" pitchFamily="34" charset="0"/>
              </a:rPr>
              <a:t>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BE" sz="14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Démarrage d’un projet pilote pour le métier de Coiffeur autonome (F/H)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BE" sz="14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Analyse de faisabilité pour le métier de  carreleur (f/H)</a:t>
            </a:r>
          </a:p>
          <a:p>
            <a:pPr lvl="1"/>
            <a:r>
              <a:rPr lang="fr-BE" sz="14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fr-BE" sz="14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en vue d’une modélisation de la </a:t>
            </a:r>
            <a:r>
              <a:rPr lang="fr-BE" sz="14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procédure et dans la perspective de la décision du Gouvernement bruxellois </a:t>
            </a:r>
            <a:endParaRPr lang="fr-BE" sz="1400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endParaRPr lang="fr-BE" sz="1400" b="1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endParaRPr lang="fr-BE" sz="1400" b="1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 marL="228600" indent="-228600">
              <a:buFont typeface="+mj-lt"/>
              <a:buAutoNum type="arabicPeriod" startAt="3"/>
            </a:pPr>
            <a:r>
              <a:rPr lang="fr-BE" sz="1400" b="1" dirty="0">
                <a:solidFill>
                  <a:srgbClr val="C00000"/>
                </a:solidFill>
                <a:latin typeface="Arial Narrow" pitchFamily="34" charset="0"/>
                <a:cs typeface="Arial" panose="020B0604020202020204" pitchFamily="34" charset="0"/>
              </a:rPr>
              <a:t>Développer des projets spécifiques à la fonction publique locale, régionale et communautaire bruxelloise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BE" sz="14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Participer au développement de la législation en  matière de valorisation des Titres de compétences 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BE" sz="14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Démarrer </a:t>
            </a:r>
            <a:r>
              <a:rPr lang="fr-BE" sz="14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la commission de référentiels pour le métier de « Conducteur de travaux </a:t>
            </a:r>
            <a:r>
              <a:rPr lang="fr-BE" sz="14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» demandé par la Région</a:t>
            </a:r>
            <a:endParaRPr lang="fr-BE" sz="1400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fr-BE" sz="14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Participer à la négociation des conditions d’admission des Titres de compétences aux examens </a:t>
            </a:r>
            <a:r>
              <a:rPr lang="fr-BE" sz="1400" dirty="0" err="1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Selor</a:t>
            </a:r>
            <a:r>
              <a:rPr lang="fr-BE" sz="14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 pour les niveaux D de la fonction </a:t>
            </a:r>
            <a:r>
              <a:rPr lang="fr-BE" sz="14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publique</a:t>
            </a:r>
          </a:p>
          <a:p>
            <a:endParaRPr lang="fr-BE" sz="1400" b="1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 marL="228600" indent="-228600">
              <a:buFont typeface="+mj-lt"/>
              <a:buAutoNum type="arabicPeriod" startAt="4"/>
            </a:pPr>
            <a:r>
              <a:rPr lang="fr-BE" sz="1400" b="1" dirty="0">
                <a:solidFill>
                  <a:srgbClr val="C00000"/>
                </a:solidFill>
                <a:latin typeface="Arial Narrow" pitchFamily="34" charset="0"/>
                <a:cs typeface="Arial" panose="020B0604020202020204" pitchFamily="34" charset="0"/>
              </a:rPr>
              <a:t>Remettre </a:t>
            </a:r>
            <a:r>
              <a:rPr lang="fr-BE" sz="1400" b="1" dirty="0">
                <a:solidFill>
                  <a:srgbClr val="C00000"/>
                </a:solidFill>
                <a:latin typeface="Arial Narrow" pitchFamily="34" charset="0"/>
                <a:cs typeface="Arial" panose="020B0604020202020204" pitchFamily="34" charset="0"/>
              </a:rPr>
              <a:t>annuellement aux Ministres de tutelle un rapport statistique </a:t>
            </a:r>
            <a:r>
              <a:rPr lang="fr-BE" sz="1400" b="1" dirty="0">
                <a:solidFill>
                  <a:srgbClr val="C00000"/>
                </a:solidFill>
                <a:latin typeface="Arial Narrow" pitchFamily="34" charset="0"/>
                <a:cs typeface="Arial" panose="020B0604020202020204" pitchFamily="34" charset="0"/>
              </a:rPr>
              <a:t>et analytique </a:t>
            </a:r>
            <a:r>
              <a:rPr lang="fr-BE" sz="1400" b="1" dirty="0">
                <a:solidFill>
                  <a:srgbClr val="C00000"/>
                </a:solidFill>
                <a:latin typeface="Arial Narrow" pitchFamily="34" charset="0"/>
                <a:cs typeface="Arial" panose="020B0604020202020204" pitchFamily="34" charset="0"/>
              </a:rPr>
              <a:t>	</a:t>
            </a:r>
          </a:p>
          <a:p>
            <a:pPr>
              <a:tabLst>
                <a:tab pos="355600" algn="l"/>
              </a:tabLst>
            </a:pPr>
            <a:endParaRPr lang="fr-BE" sz="1400" b="1" dirty="0">
              <a:solidFill>
                <a:srgbClr val="C00000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endParaRPr lang="fr-BE" sz="1400" b="1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>
              <a:tabLst>
                <a:tab pos="355600" algn="l"/>
              </a:tabLst>
            </a:pPr>
            <a:r>
              <a:rPr lang="fr-BE" sz="1400" b="1" noProof="1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	</a:t>
            </a:r>
            <a:endParaRPr lang="fr-BE" sz="1400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177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8077200" y="6356351"/>
            <a:ext cx="2133600" cy="365125"/>
          </a:xfrm>
        </p:spPr>
        <p:txBody>
          <a:bodyPr/>
          <a:lstStyle/>
          <a:p>
            <a:fld id="{5228604C-FF8C-4E5A-9F9C-C2AC2B88712F}" type="slidenum">
              <a:rPr lang="fr-BE" sz="1600">
                <a:solidFill>
                  <a:prstClr val="black">
                    <a:tint val="75000"/>
                  </a:prstClr>
                </a:solidFill>
              </a:rPr>
              <a:pPr/>
              <a:t>19</a:t>
            </a:fld>
            <a:endParaRPr lang="fr-BE" sz="1600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Bouton d’action : Suivant 10">
            <a:hlinkClick r:id="" action="ppaction://hlinkshowjump?jump=nextslide" highlightClick="1"/>
          </p:cNvPr>
          <p:cNvSpPr/>
          <p:nvPr/>
        </p:nvSpPr>
        <p:spPr>
          <a:xfrm>
            <a:off x="2744166" y="2606153"/>
            <a:ext cx="864096" cy="369332"/>
          </a:xfrm>
          <a:prstGeom prst="actionButtonForwardNex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 sz="1600">
              <a:ln>
                <a:solidFill>
                  <a:srgbClr val="990033"/>
                </a:solidFill>
              </a:ln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159250" y="2606154"/>
            <a:ext cx="5681166" cy="646331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342900" indent="-342900">
              <a:buFont typeface="+mj-lt"/>
              <a:buAutoNum type="arabicPeriod" startAt="4"/>
            </a:pPr>
            <a:r>
              <a:rPr lang="fr-BE" sz="1800" dirty="0">
                <a:solidFill>
                  <a:prstClr val="white"/>
                </a:solidFill>
                <a:latin typeface="Arial Narrow" panose="020B0606020202030204" pitchFamily="34" charset="0"/>
              </a:rPr>
              <a:t>Financements supplémentaires octroyés par le ministre de l’emploi et de la formation de la Région bruxelloise</a:t>
            </a:r>
          </a:p>
        </p:txBody>
      </p:sp>
      <p:sp>
        <p:nvSpPr>
          <p:cNvPr id="9" name="Rectangle 8"/>
          <p:cNvSpPr/>
          <p:nvPr/>
        </p:nvSpPr>
        <p:spPr>
          <a:xfrm>
            <a:off x="4159250" y="4005065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sz="16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Bonus à l’initiative </a:t>
            </a:r>
          </a:p>
          <a:p>
            <a:pPr marL="342900" indent="-342900">
              <a:buFont typeface="+mj-lt"/>
              <a:buAutoNum type="arabicPeriod"/>
            </a:pPr>
            <a:r>
              <a:rPr lang="fr-FR" sz="16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SAS financier EPS</a:t>
            </a:r>
            <a:endParaRPr lang="fr-FR" sz="1600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fr-BE" sz="1600" dirty="0" err="1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AlphaFleval</a:t>
            </a:r>
            <a:endParaRPr lang="fr-BE" sz="1600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321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8077200" y="6356351"/>
            <a:ext cx="2133600" cy="365125"/>
          </a:xfrm>
        </p:spPr>
        <p:txBody>
          <a:bodyPr/>
          <a:lstStyle/>
          <a:p>
            <a:fld id="{5228604C-FF8C-4E5A-9F9C-C2AC2B88712F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fr-B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75920" y="260649"/>
            <a:ext cx="23733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cap="small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Coordination bruxelloise</a:t>
            </a:r>
            <a:endParaRPr lang="fr-BE" sz="1400" cap="small" dirty="0">
              <a:solidFill>
                <a:srgbClr val="66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433528" y="2492897"/>
            <a:ext cx="3367910" cy="1323439"/>
          </a:xfrm>
          <a:prstGeom prst="rect">
            <a:avLst/>
          </a:prstGeom>
          <a:solidFill>
            <a:srgbClr val="990033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>
            <a:defPPr>
              <a:defRPr lang="fr-FR"/>
            </a:defPPr>
            <a:lvl1pPr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fr-BE" sz="2000" dirty="0">
                <a:solidFill>
                  <a:prstClr val="white"/>
                </a:solidFill>
                <a:latin typeface="Arial Narrow" panose="020B0606020202030204" pitchFamily="34" charset="0"/>
              </a:rPr>
              <a:t>Les Centres de validation </a:t>
            </a:r>
          </a:p>
          <a:p>
            <a:endParaRPr lang="fr-BE" sz="2000" dirty="0">
              <a:solidFill>
                <a:prstClr val="white"/>
              </a:solidFill>
              <a:latin typeface="Arial Narrow" panose="020B0606020202030204" pitchFamily="34" charset="0"/>
            </a:endParaRPr>
          </a:p>
          <a:p>
            <a:r>
              <a:rPr lang="fr-BE" sz="2000" dirty="0">
                <a:solidFill>
                  <a:prstClr val="white"/>
                </a:solidFill>
                <a:latin typeface="Arial Narrow" panose="020B0606020202030204" pitchFamily="34" charset="0"/>
              </a:rPr>
              <a:t>L’Offre bruxelloise de validation</a:t>
            </a:r>
          </a:p>
          <a:p>
            <a:endParaRPr lang="fr-BE" sz="2000" dirty="0">
              <a:solidFill>
                <a:prstClr val="white"/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8723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356351"/>
            <a:ext cx="2133600" cy="365125"/>
          </a:xfrm>
        </p:spPr>
        <p:txBody>
          <a:bodyPr/>
          <a:lstStyle/>
          <a:p>
            <a:fld id="{5228604C-FF8C-4E5A-9F9C-C2AC2B88712F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fr-B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75920" y="260649"/>
            <a:ext cx="23733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cap="small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Coordination bruxelloise</a:t>
            </a:r>
            <a:endParaRPr lang="fr-BE" sz="1400" cap="small" dirty="0">
              <a:solidFill>
                <a:srgbClr val="66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919536" y="1772816"/>
            <a:ext cx="792088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sz="1600" b="1" dirty="0">
                <a:solidFill>
                  <a:srgbClr val="C00000"/>
                </a:solidFill>
                <a:latin typeface="Arial Narrow" pitchFamily="34" charset="0"/>
                <a:cs typeface="Arial" panose="020B0604020202020204" pitchFamily="34" charset="0"/>
              </a:rPr>
              <a:t>Bonus à l’initiative : 100.000,-€</a:t>
            </a:r>
          </a:p>
          <a:p>
            <a:pPr marL="630238" indent="-274638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Autonomisation organisationnelle d’un centre existant</a:t>
            </a:r>
          </a:p>
          <a:p>
            <a:pPr marL="630238" indent="-274638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Création d’un nouveau centre de validation agréé</a:t>
            </a:r>
          </a:p>
          <a:p>
            <a:pPr marL="630238" indent="-274638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Développement d’un  nouveau métier ou unité de compétence</a:t>
            </a:r>
          </a:p>
          <a:p>
            <a:pPr marL="630238" indent="-274638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Un (ou plusieurs projet-pilote(s) de validation des compétences en milieu carcéral</a:t>
            </a:r>
            <a:endParaRPr lang="fr-FR" sz="1600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 marL="355600"/>
            <a:endParaRPr lang="fr-FR" sz="1600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 marL="228600" indent="-228600">
              <a:buFont typeface="+mj-lt"/>
              <a:buAutoNum type="arabicPeriod" startAt="2"/>
            </a:pPr>
            <a:r>
              <a:rPr lang="fr-FR" sz="1600" b="1" dirty="0">
                <a:solidFill>
                  <a:srgbClr val="C00000"/>
                </a:solidFill>
                <a:latin typeface="Arial Narrow" pitchFamily="34" charset="0"/>
                <a:cs typeface="Arial" panose="020B0604020202020204" pitchFamily="34" charset="0"/>
              </a:rPr>
              <a:t>SAS financier EPS : 20.000,-€</a:t>
            </a:r>
          </a:p>
          <a:p>
            <a:pPr marL="633413" indent="-277813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prstClr val="black"/>
                </a:solidFill>
                <a:latin typeface="Arial Narrow" pitchFamily="34" charset="0"/>
              </a:rPr>
              <a:t>Après épuisement des </a:t>
            </a:r>
            <a:r>
              <a:rPr lang="fr-FR" sz="1600" dirty="0">
                <a:solidFill>
                  <a:prstClr val="black"/>
                </a:solidFill>
                <a:latin typeface="Arial Narrow" pitchFamily="34" charset="0"/>
              </a:rPr>
              <a:t>quotas d’épreuves réalisées sur </a:t>
            </a:r>
            <a:r>
              <a:rPr lang="fr-FR" sz="1600" dirty="0">
                <a:solidFill>
                  <a:prstClr val="black"/>
                </a:solidFill>
                <a:latin typeface="Arial Narrow" pitchFamily="34" charset="0"/>
              </a:rPr>
              <a:t>Bruxelles par les établissements d’Enseignement de promotion sociale </a:t>
            </a:r>
            <a:endParaRPr lang="fr-FR" sz="1600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endParaRPr lang="fr-FR" sz="1600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3"/>
            </a:pPr>
            <a:r>
              <a:rPr lang="fr-BE" sz="1600" b="1" dirty="0" err="1">
                <a:solidFill>
                  <a:srgbClr val="C00000"/>
                </a:solidFill>
                <a:latin typeface="Arial Narrow" pitchFamily="34" charset="0"/>
                <a:cs typeface="Arial" panose="020B0604020202020204" pitchFamily="34" charset="0"/>
              </a:rPr>
              <a:t>AlphaFleval</a:t>
            </a:r>
            <a:r>
              <a:rPr lang="fr-BE" sz="1600" b="1" dirty="0">
                <a:solidFill>
                  <a:srgbClr val="C00000"/>
                </a:solidFill>
                <a:latin typeface="Arial Narrow" pitchFamily="34" charset="0"/>
                <a:cs typeface="Arial" panose="020B0604020202020204" pitchFamily="34" charset="0"/>
              </a:rPr>
              <a:t> : 50.000,-€</a:t>
            </a:r>
          </a:p>
          <a:p>
            <a:endParaRPr lang="fr-BE" sz="1600" dirty="0">
              <a:solidFill>
                <a:prstClr val="black"/>
              </a:solidFill>
              <a:latin typeface="Arial Narrow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462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128565" y="1189272"/>
            <a:ext cx="1908032" cy="468000"/>
          </a:xfrm>
          <a:prstGeom prst="rect">
            <a:avLst/>
          </a:prstGeom>
          <a:solidFill>
            <a:schemeClr val="bg1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Bruxelles Formation</a:t>
            </a:r>
          </a:p>
        </p:txBody>
      </p:sp>
      <p:sp>
        <p:nvSpPr>
          <p:cNvPr id="8" name="Rectangle 7"/>
          <p:cNvSpPr/>
          <p:nvPr/>
        </p:nvSpPr>
        <p:spPr>
          <a:xfrm>
            <a:off x="6447600" y="1172300"/>
            <a:ext cx="1620000" cy="468000"/>
          </a:xfrm>
          <a:prstGeom prst="rect">
            <a:avLst/>
          </a:prstGeom>
          <a:solidFill>
            <a:schemeClr val="bg1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EPS</a:t>
            </a:r>
          </a:p>
        </p:txBody>
      </p:sp>
      <p:sp>
        <p:nvSpPr>
          <p:cNvPr id="9" name="Rectangle 8"/>
          <p:cNvSpPr/>
          <p:nvPr/>
        </p:nvSpPr>
        <p:spPr>
          <a:xfrm>
            <a:off x="8535832" y="1172300"/>
            <a:ext cx="1620000" cy="468000"/>
          </a:xfrm>
          <a:prstGeom prst="rect">
            <a:avLst/>
          </a:prstGeom>
          <a:solidFill>
            <a:schemeClr val="bg1"/>
          </a:solidFill>
          <a:ln>
            <a:solidFill>
              <a:srgbClr val="9900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SFPME</a:t>
            </a:r>
          </a:p>
        </p:txBody>
      </p:sp>
      <p:sp>
        <p:nvSpPr>
          <p:cNvPr id="10" name="Forme libre 9"/>
          <p:cNvSpPr/>
          <p:nvPr/>
        </p:nvSpPr>
        <p:spPr>
          <a:xfrm>
            <a:off x="4223793" y="1713934"/>
            <a:ext cx="1717579" cy="652501"/>
          </a:xfrm>
          <a:custGeom>
            <a:avLst/>
            <a:gdLst>
              <a:gd name="connsiteX0" fmla="*/ 0 w 740696"/>
              <a:gd name="connsiteY0" fmla="*/ 0 h 710679"/>
              <a:gd name="connsiteX1" fmla="*/ 740696 w 740696"/>
              <a:gd name="connsiteY1" fmla="*/ 0 h 710679"/>
              <a:gd name="connsiteX2" fmla="*/ 740696 w 740696"/>
              <a:gd name="connsiteY2" fmla="*/ 710679 h 710679"/>
              <a:gd name="connsiteX3" fmla="*/ 0 w 740696"/>
              <a:gd name="connsiteY3" fmla="*/ 710679 h 710679"/>
              <a:gd name="connsiteX4" fmla="*/ 0 w 740696"/>
              <a:gd name="connsiteY4" fmla="*/ 0 h 7106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0696" h="710679">
                <a:moveTo>
                  <a:pt x="0" y="0"/>
                </a:moveTo>
                <a:lnTo>
                  <a:pt x="740696" y="0"/>
                </a:lnTo>
                <a:lnTo>
                  <a:pt x="740696" y="710679"/>
                </a:lnTo>
                <a:lnTo>
                  <a:pt x="0" y="71067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8511" tIns="85344" rIns="85345" bIns="85344" numCol="1" spcCol="1270" anchor="ctr" anchorCtr="0">
            <a:noAutofit/>
          </a:bodyPr>
          <a:lstStyle/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BE" sz="1200" b="1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CdV</a:t>
            </a:r>
            <a:r>
              <a:rPr lang="fr-BE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1200" b="1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bf.industrie</a:t>
            </a:r>
            <a:endParaRPr lang="fr-BE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BE" sz="800" cap="small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MECENTAUTO </a:t>
            </a:r>
          </a:p>
        </p:txBody>
      </p:sp>
      <p:sp>
        <p:nvSpPr>
          <p:cNvPr id="11" name="Forme libre 10"/>
          <p:cNvSpPr/>
          <p:nvPr/>
        </p:nvSpPr>
        <p:spPr>
          <a:xfrm>
            <a:off x="4223793" y="2366435"/>
            <a:ext cx="1717578" cy="1155339"/>
          </a:xfrm>
          <a:custGeom>
            <a:avLst/>
            <a:gdLst>
              <a:gd name="connsiteX0" fmla="*/ 0 w 758025"/>
              <a:gd name="connsiteY0" fmla="*/ 0 h 795557"/>
              <a:gd name="connsiteX1" fmla="*/ 758025 w 758025"/>
              <a:gd name="connsiteY1" fmla="*/ 0 h 795557"/>
              <a:gd name="connsiteX2" fmla="*/ 758025 w 758025"/>
              <a:gd name="connsiteY2" fmla="*/ 795557 h 795557"/>
              <a:gd name="connsiteX3" fmla="*/ 0 w 758025"/>
              <a:gd name="connsiteY3" fmla="*/ 795557 h 795557"/>
              <a:gd name="connsiteX4" fmla="*/ 0 w 758025"/>
              <a:gd name="connsiteY4" fmla="*/ 0 h 7955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58025" h="795557">
                <a:moveTo>
                  <a:pt x="0" y="0"/>
                </a:moveTo>
                <a:lnTo>
                  <a:pt x="758025" y="0"/>
                </a:lnTo>
                <a:lnTo>
                  <a:pt x="758025" y="795557"/>
                </a:lnTo>
                <a:lnTo>
                  <a:pt x="0" y="795557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21284" tIns="85344" rIns="85344" bIns="85344" numCol="1" spcCol="1270" anchor="ctr" anchorCtr="0">
            <a:noAutofit/>
          </a:bodyPr>
          <a:lstStyle/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BE" sz="1200" b="1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CdV</a:t>
            </a:r>
            <a:r>
              <a:rPr lang="fr-BE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1200" b="1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bf.construction</a:t>
            </a:r>
            <a:endParaRPr lang="fr-BE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BE" sz="800" cap="small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CARRE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BE" sz="800" cap="small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INSANIT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BE" sz="800" cap="small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BE" sz="800" cap="small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INELRE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BE" sz="800" cap="small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PLAF</a:t>
            </a:r>
          </a:p>
        </p:txBody>
      </p:sp>
      <p:sp>
        <p:nvSpPr>
          <p:cNvPr id="15" name="Forme libre 14"/>
          <p:cNvSpPr/>
          <p:nvPr/>
        </p:nvSpPr>
        <p:spPr>
          <a:xfrm>
            <a:off x="6510562" y="1713934"/>
            <a:ext cx="1557038" cy="649077"/>
          </a:xfrm>
          <a:custGeom>
            <a:avLst/>
            <a:gdLst>
              <a:gd name="connsiteX0" fmla="*/ 0 w 664334"/>
              <a:gd name="connsiteY0" fmla="*/ 0 h 699375"/>
              <a:gd name="connsiteX1" fmla="*/ 664334 w 664334"/>
              <a:gd name="connsiteY1" fmla="*/ 0 h 699375"/>
              <a:gd name="connsiteX2" fmla="*/ 664334 w 664334"/>
              <a:gd name="connsiteY2" fmla="*/ 699375 h 699375"/>
              <a:gd name="connsiteX3" fmla="*/ 0 w 664334"/>
              <a:gd name="connsiteY3" fmla="*/ 699375 h 699375"/>
              <a:gd name="connsiteX4" fmla="*/ 0 w 664334"/>
              <a:gd name="connsiteY4" fmla="*/ 0 h 699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4334" h="699375">
                <a:moveTo>
                  <a:pt x="0" y="0"/>
                </a:moveTo>
                <a:lnTo>
                  <a:pt x="664334" y="0"/>
                </a:lnTo>
                <a:lnTo>
                  <a:pt x="664334" y="699375"/>
                </a:lnTo>
                <a:lnTo>
                  <a:pt x="0" y="6993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6293" tIns="71120" rIns="71120" bIns="71120" numCol="1" spcCol="1270" anchor="ctr" anchorCtr="0">
            <a:noAutofit/>
          </a:bodyPr>
          <a:lstStyle/>
          <a:p>
            <a:pPr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BE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BE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BE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EPS-métiers bouche</a:t>
            </a:r>
          </a:p>
          <a:p>
            <a:pPr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BE" sz="8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BOULPAT</a:t>
            </a:r>
          </a:p>
          <a:p>
            <a:pPr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BE" sz="8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BE" sz="8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Forme libre 15"/>
          <p:cNvSpPr/>
          <p:nvPr/>
        </p:nvSpPr>
        <p:spPr>
          <a:xfrm>
            <a:off x="6529136" y="2363010"/>
            <a:ext cx="1538464" cy="499062"/>
          </a:xfrm>
          <a:custGeom>
            <a:avLst/>
            <a:gdLst>
              <a:gd name="connsiteX0" fmla="*/ 0 w 664334"/>
              <a:gd name="connsiteY0" fmla="*/ 0 h 699375"/>
              <a:gd name="connsiteX1" fmla="*/ 664334 w 664334"/>
              <a:gd name="connsiteY1" fmla="*/ 0 h 699375"/>
              <a:gd name="connsiteX2" fmla="*/ 664334 w 664334"/>
              <a:gd name="connsiteY2" fmla="*/ 699375 h 699375"/>
              <a:gd name="connsiteX3" fmla="*/ 0 w 664334"/>
              <a:gd name="connsiteY3" fmla="*/ 699375 h 699375"/>
              <a:gd name="connsiteX4" fmla="*/ 0 w 664334"/>
              <a:gd name="connsiteY4" fmla="*/ 0 h 699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4334" h="699375">
                <a:moveTo>
                  <a:pt x="0" y="0"/>
                </a:moveTo>
                <a:lnTo>
                  <a:pt x="664334" y="0"/>
                </a:lnTo>
                <a:lnTo>
                  <a:pt x="664334" y="699375"/>
                </a:lnTo>
                <a:lnTo>
                  <a:pt x="0" y="6993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6293" tIns="71120" rIns="71120" bIns="71120" numCol="1" spcCol="1270" anchor="ctr" anchorCtr="0">
            <a:noAutofit/>
          </a:bodyPr>
          <a:lstStyle/>
          <a:p>
            <a:pPr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BE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EPS-tertiaire</a:t>
            </a:r>
            <a:r>
              <a:rPr lang="fr-BE" sz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BE" sz="8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ACP</a:t>
            </a:r>
          </a:p>
        </p:txBody>
      </p:sp>
      <p:sp>
        <p:nvSpPr>
          <p:cNvPr id="17" name="Forme libre 16"/>
          <p:cNvSpPr/>
          <p:nvPr/>
        </p:nvSpPr>
        <p:spPr>
          <a:xfrm>
            <a:off x="6529136" y="2862073"/>
            <a:ext cx="1538464" cy="659701"/>
          </a:xfrm>
          <a:custGeom>
            <a:avLst/>
            <a:gdLst>
              <a:gd name="connsiteX0" fmla="*/ 0 w 664334"/>
              <a:gd name="connsiteY0" fmla="*/ 0 h 699375"/>
              <a:gd name="connsiteX1" fmla="*/ 664334 w 664334"/>
              <a:gd name="connsiteY1" fmla="*/ 0 h 699375"/>
              <a:gd name="connsiteX2" fmla="*/ 664334 w 664334"/>
              <a:gd name="connsiteY2" fmla="*/ 699375 h 699375"/>
              <a:gd name="connsiteX3" fmla="*/ 0 w 664334"/>
              <a:gd name="connsiteY3" fmla="*/ 699375 h 699375"/>
              <a:gd name="connsiteX4" fmla="*/ 0 w 664334"/>
              <a:gd name="connsiteY4" fmla="*/ 0 h 699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4334" h="699375">
                <a:moveTo>
                  <a:pt x="0" y="0"/>
                </a:moveTo>
                <a:lnTo>
                  <a:pt x="664334" y="0"/>
                </a:lnTo>
                <a:lnTo>
                  <a:pt x="664334" y="699375"/>
                </a:lnTo>
                <a:lnTo>
                  <a:pt x="0" y="6993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6293" tIns="71120" rIns="71120" bIns="71120" numCol="1" spcCol="1270" anchor="ctr" anchorCtr="0">
            <a:noAutofit/>
          </a:bodyPr>
          <a:lstStyle/>
          <a:p>
            <a:pPr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BE" sz="10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BE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EPS-</a:t>
            </a:r>
            <a:r>
              <a:rPr lang="fr-BE" sz="1200" b="1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bxl</a:t>
            </a:r>
            <a:r>
              <a:rPr lang="fr-BE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ouest</a:t>
            </a:r>
          </a:p>
          <a:p>
            <a:pPr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BE" sz="8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AIM </a:t>
            </a:r>
          </a:p>
          <a:p>
            <a:pPr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BE" sz="8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BE" sz="8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Forme libre 17"/>
          <p:cNvSpPr/>
          <p:nvPr/>
        </p:nvSpPr>
        <p:spPr>
          <a:xfrm>
            <a:off x="8611806" y="1713933"/>
            <a:ext cx="1544026" cy="683088"/>
          </a:xfrm>
          <a:custGeom>
            <a:avLst/>
            <a:gdLst>
              <a:gd name="connsiteX0" fmla="*/ 0 w 664334"/>
              <a:gd name="connsiteY0" fmla="*/ 0 h 887959"/>
              <a:gd name="connsiteX1" fmla="*/ 664334 w 664334"/>
              <a:gd name="connsiteY1" fmla="*/ 0 h 887959"/>
              <a:gd name="connsiteX2" fmla="*/ 664334 w 664334"/>
              <a:gd name="connsiteY2" fmla="*/ 887959 h 887959"/>
              <a:gd name="connsiteX3" fmla="*/ 0 w 664334"/>
              <a:gd name="connsiteY3" fmla="*/ 887959 h 887959"/>
              <a:gd name="connsiteX4" fmla="*/ 0 w 664334"/>
              <a:gd name="connsiteY4" fmla="*/ 0 h 8879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4334" h="887959">
                <a:moveTo>
                  <a:pt x="0" y="0"/>
                </a:moveTo>
                <a:lnTo>
                  <a:pt x="664334" y="0"/>
                </a:lnTo>
                <a:lnTo>
                  <a:pt x="664334" y="887959"/>
                </a:lnTo>
                <a:lnTo>
                  <a:pt x="0" y="887959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6294" tIns="85344" rIns="85343" bIns="85344" numCol="1" spcCol="1270" anchor="ctr" anchorCtr="0">
            <a:noAutofit/>
          </a:bodyPr>
          <a:lstStyle/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BE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BE" sz="12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BE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EFP-stalle</a:t>
            </a:r>
            <a:r>
              <a:rPr lang="fr-BE" sz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BE" sz="800" cap="small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COIFF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BE" sz="800" cap="small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PEINBAT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BE" sz="800" cap="small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BE" sz="800" cap="small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BE" sz="800" cap="small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Forme libre 18"/>
          <p:cNvSpPr/>
          <p:nvPr/>
        </p:nvSpPr>
        <p:spPr>
          <a:xfrm>
            <a:off x="4223794" y="3521773"/>
            <a:ext cx="3843807" cy="720080"/>
          </a:xfrm>
          <a:custGeom>
            <a:avLst/>
            <a:gdLst>
              <a:gd name="connsiteX0" fmla="*/ 0 w 664334"/>
              <a:gd name="connsiteY0" fmla="*/ 0 h 699375"/>
              <a:gd name="connsiteX1" fmla="*/ 664334 w 664334"/>
              <a:gd name="connsiteY1" fmla="*/ 0 h 699375"/>
              <a:gd name="connsiteX2" fmla="*/ 664334 w 664334"/>
              <a:gd name="connsiteY2" fmla="*/ 699375 h 699375"/>
              <a:gd name="connsiteX3" fmla="*/ 0 w 664334"/>
              <a:gd name="connsiteY3" fmla="*/ 699375 h 699375"/>
              <a:gd name="connsiteX4" fmla="*/ 0 w 664334"/>
              <a:gd name="connsiteY4" fmla="*/ 0 h 699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4334" h="699375">
                <a:moveTo>
                  <a:pt x="0" y="0"/>
                </a:moveTo>
                <a:lnTo>
                  <a:pt x="664334" y="0"/>
                </a:lnTo>
                <a:lnTo>
                  <a:pt x="664334" y="699375"/>
                </a:lnTo>
                <a:lnTo>
                  <a:pt x="0" y="6993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6293" tIns="71120" rIns="71120" bIns="71120" numCol="1" spcCol="1270" anchor="ctr" anchorCtr="0">
            <a:noAutofit/>
          </a:bodyPr>
          <a:lstStyle/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BE" sz="1200" b="1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CdV</a:t>
            </a:r>
            <a:r>
              <a:rPr lang="fr-BE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bruxellois des métiers d’employé (BF+EPS) </a:t>
            </a:r>
          </a:p>
          <a:p>
            <a:pPr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EMPLADMIN</a:t>
            </a:r>
            <a:endParaRPr lang="fr-BE" sz="8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Forme libre 20"/>
          <p:cNvSpPr/>
          <p:nvPr/>
        </p:nvSpPr>
        <p:spPr>
          <a:xfrm>
            <a:off x="2495601" y="4263525"/>
            <a:ext cx="7584257" cy="720080"/>
          </a:xfrm>
          <a:custGeom>
            <a:avLst/>
            <a:gdLst>
              <a:gd name="connsiteX0" fmla="*/ 0 w 664334"/>
              <a:gd name="connsiteY0" fmla="*/ 0 h 699375"/>
              <a:gd name="connsiteX1" fmla="*/ 664334 w 664334"/>
              <a:gd name="connsiteY1" fmla="*/ 0 h 699375"/>
              <a:gd name="connsiteX2" fmla="*/ 664334 w 664334"/>
              <a:gd name="connsiteY2" fmla="*/ 699375 h 699375"/>
              <a:gd name="connsiteX3" fmla="*/ 0 w 664334"/>
              <a:gd name="connsiteY3" fmla="*/ 699375 h 699375"/>
              <a:gd name="connsiteX4" fmla="*/ 0 w 664334"/>
              <a:gd name="connsiteY4" fmla="*/ 0 h 699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4334" h="699375">
                <a:moveTo>
                  <a:pt x="0" y="0"/>
                </a:moveTo>
                <a:lnTo>
                  <a:pt x="664334" y="0"/>
                </a:lnTo>
                <a:lnTo>
                  <a:pt x="664334" y="699375"/>
                </a:lnTo>
                <a:lnTo>
                  <a:pt x="0" y="6993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6293" tIns="71120" rIns="71120" bIns="71120" numCol="1" spcCol="1270" anchor="ctr" anchorCtr="0">
            <a:noAutofit/>
          </a:bodyPr>
          <a:lstStyle/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fr-BE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BE" sz="1200" b="1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CdV</a:t>
            </a:r>
            <a:r>
              <a:rPr lang="fr-BE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Bruxellois des métiers de l’HORECA 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BE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BF + </a:t>
            </a:r>
            <a:r>
              <a:rPr lang="fr-BE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CDR </a:t>
            </a:r>
            <a:r>
              <a:rPr lang="fr-BE" sz="1200" b="1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Horeca</a:t>
            </a:r>
            <a:r>
              <a:rPr lang="fr-BE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BE" sz="1200" b="1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BePro</a:t>
            </a:r>
            <a:r>
              <a:rPr lang="fr-BE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EPS + SFPME 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BE" sz="8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CHEFRANG   BARM     SERV</a:t>
            </a:r>
            <a:endParaRPr lang="fr-BE" sz="8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BE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fr-BE" sz="1200" b="1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Forme libre 21"/>
          <p:cNvSpPr/>
          <p:nvPr/>
        </p:nvSpPr>
        <p:spPr>
          <a:xfrm>
            <a:off x="2495601" y="4983606"/>
            <a:ext cx="3445771" cy="535739"/>
          </a:xfrm>
          <a:custGeom>
            <a:avLst/>
            <a:gdLst>
              <a:gd name="connsiteX0" fmla="*/ 0 w 664334"/>
              <a:gd name="connsiteY0" fmla="*/ 0 h 660603"/>
              <a:gd name="connsiteX1" fmla="*/ 664334 w 664334"/>
              <a:gd name="connsiteY1" fmla="*/ 0 h 660603"/>
              <a:gd name="connsiteX2" fmla="*/ 664334 w 664334"/>
              <a:gd name="connsiteY2" fmla="*/ 660603 h 660603"/>
              <a:gd name="connsiteX3" fmla="*/ 0 w 664334"/>
              <a:gd name="connsiteY3" fmla="*/ 660603 h 660603"/>
              <a:gd name="connsiteX4" fmla="*/ 0 w 664334"/>
              <a:gd name="connsiteY4" fmla="*/ 0 h 6606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4334" h="660603">
                <a:moveTo>
                  <a:pt x="0" y="0"/>
                </a:moveTo>
                <a:lnTo>
                  <a:pt x="664334" y="0"/>
                </a:lnTo>
                <a:lnTo>
                  <a:pt x="664334" y="660603"/>
                </a:lnTo>
                <a:lnTo>
                  <a:pt x="0" y="660603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6293" tIns="71120" rIns="71120" bIns="71120" numCol="1" spcCol="1270" anchor="ctr" anchorCtr="0">
            <a:noAutofit/>
          </a:bodyPr>
          <a:lstStyle/>
          <a:p>
            <a:pPr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BE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Cdv bruxellois des métiers de la logistique BF + CDR </a:t>
            </a:r>
            <a:r>
              <a:rPr lang="fr-BE" sz="1200" b="1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Irist</a:t>
            </a:r>
            <a:r>
              <a:rPr lang="fr-BE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TL</a:t>
            </a:r>
          </a:p>
          <a:p>
            <a:pPr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BE" sz="8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CHAR </a:t>
            </a:r>
            <a:r>
              <a:rPr lang="fr-BE" sz="8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MAGA</a:t>
            </a:r>
            <a:endParaRPr lang="fr-BE" sz="8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Forme libre 22"/>
          <p:cNvSpPr/>
          <p:nvPr/>
        </p:nvSpPr>
        <p:spPr>
          <a:xfrm>
            <a:off x="2495601" y="5519344"/>
            <a:ext cx="3445772" cy="645960"/>
          </a:xfrm>
          <a:custGeom>
            <a:avLst/>
            <a:gdLst>
              <a:gd name="connsiteX0" fmla="*/ 0 w 664334"/>
              <a:gd name="connsiteY0" fmla="*/ 0 h 699375"/>
              <a:gd name="connsiteX1" fmla="*/ 664334 w 664334"/>
              <a:gd name="connsiteY1" fmla="*/ 0 h 699375"/>
              <a:gd name="connsiteX2" fmla="*/ 664334 w 664334"/>
              <a:gd name="connsiteY2" fmla="*/ 699375 h 699375"/>
              <a:gd name="connsiteX3" fmla="*/ 0 w 664334"/>
              <a:gd name="connsiteY3" fmla="*/ 699375 h 699375"/>
              <a:gd name="connsiteX4" fmla="*/ 0 w 664334"/>
              <a:gd name="connsiteY4" fmla="*/ 0 h 6993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4334" h="699375">
                <a:moveTo>
                  <a:pt x="0" y="0"/>
                </a:moveTo>
                <a:lnTo>
                  <a:pt x="664334" y="0"/>
                </a:lnTo>
                <a:lnTo>
                  <a:pt x="664334" y="699375"/>
                </a:lnTo>
                <a:lnTo>
                  <a:pt x="0" y="69937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6293" tIns="71120" rIns="71120" bIns="71120" numCol="1" spcCol="1270" anchor="ctr" anchorCtr="0">
            <a:noAutofit/>
          </a:bodyPr>
          <a:lstStyle/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BE" sz="1200" b="1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CdV</a:t>
            </a:r>
            <a:r>
              <a:rPr lang="fr-BE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bruxellois des métiers TIC 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BE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CDR EVOLIRIS (+BF) </a:t>
            </a:r>
          </a:p>
          <a:p>
            <a:pPr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8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TPR</a:t>
            </a:r>
            <a:endParaRPr lang="fr-BE" sz="8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Forme libre 23"/>
          <p:cNvSpPr/>
          <p:nvPr/>
        </p:nvSpPr>
        <p:spPr>
          <a:xfrm>
            <a:off x="8611807" y="2473307"/>
            <a:ext cx="1544026" cy="643503"/>
          </a:xfrm>
          <a:custGeom>
            <a:avLst/>
            <a:gdLst>
              <a:gd name="connsiteX0" fmla="*/ 0 w 664334"/>
              <a:gd name="connsiteY0" fmla="*/ 0 h 443111"/>
              <a:gd name="connsiteX1" fmla="*/ 664334 w 664334"/>
              <a:gd name="connsiteY1" fmla="*/ 0 h 443111"/>
              <a:gd name="connsiteX2" fmla="*/ 664334 w 664334"/>
              <a:gd name="connsiteY2" fmla="*/ 443111 h 443111"/>
              <a:gd name="connsiteX3" fmla="*/ 0 w 664334"/>
              <a:gd name="connsiteY3" fmla="*/ 443111 h 443111"/>
              <a:gd name="connsiteX4" fmla="*/ 0 w 664334"/>
              <a:gd name="connsiteY4" fmla="*/ 0 h 4431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4334" h="443111">
                <a:moveTo>
                  <a:pt x="0" y="0"/>
                </a:moveTo>
                <a:lnTo>
                  <a:pt x="664334" y="0"/>
                </a:lnTo>
                <a:lnTo>
                  <a:pt x="664334" y="443111"/>
                </a:lnTo>
                <a:lnTo>
                  <a:pt x="0" y="443111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06293" tIns="56896" rIns="56896" bIns="56896" numCol="1" spcCol="1270" anchor="ctr" anchorCtr="0">
            <a:noAutofit/>
          </a:bodyPr>
          <a:lstStyle/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BE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SFPME</a:t>
            </a:r>
          </a:p>
          <a:p>
            <a:pPr defTabSz="3556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BE" sz="8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</a:rPr>
              <a:t>TUTEUR</a:t>
            </a:r>
          </a:p>
        </p:txBody>
      </p:sp>
      <p:sp>
        <p:nvSpPr>
          <p:cNvPr id="25" name="Rectangle 24"/>
          <p:cNvSpPr/>
          <p:nvPr/>
        </p:nvSpPr>
        <p:spPr>
          <a:xfrm rot="16200000">
            <a:off x="838609" y="5257611"/>
            <a:ext cx="2499515" cy="46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0" rtlCol="0" anchor="ctr" anchorCtr="0"/>
          <a:lstStyle/>
          <a:p>
            <a:pPr algn="ctr"/>
            <a:r>
              <a:rPr lang="fr-BE" sz="1400" b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partenariats </a:t>
            </a:r>
          </a:p>
        </p:txBody>
      </p:sp>
      <p:sp>
        <p:nvSpPr>
          <p:cNvPr id="26" name="Rectangle 25"/>
          <p:cNvSpPr/>
          <p:nvPr/>
        </p:nvSpPr>
        <p:spPr>
          <a:xfrm>
            <a:off x="2468466" y="1189272"/>
            <a:ext cx="1620000" cy="46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BE" sz="1400" b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opérateurs  </a:t>
            </a:r>
          </a:p>
        </p:txBody>
      </p:sp>
      <p:sp>
        <p:nvSpPr>
          <p:cNvPr id="28" name="Forme libre 27"/>
          <p:cNvSpPr/>
          <p:nvPr/>
        </p:nvSpPr>
        <p:spPr>
          <a:xfrm>
            <a:off x="2495601" y="6165304"/>
            <a:ext cx="3445771" cy="576064"/>
          </a:xfrm>
          <a:custGeom>
            <a:avLst/>
            <a:gdLst>
              <a:gd name="connsiteX0" fmla="*/ 0 w 734132"/>
              <a:gd name="connsiteY0" fmla="*/ 0 h 637925"/>
              <a:gd name="connsiteX1" fmla="*/ 734132 w 734132"/>
              <a:gd name="connsiteY1" fmla="*/ 0 h 637925"/>
              <a:gd name="connsiteX2" fmla="*/ 734132 w 734132"/>
              <a:gd name="connsiteY2" fmla="*/ 637925 h 637925"/>
              <a:gd name="connsiteX3" fmla="*/ 0 w 734132"/>
              <a:gd name="connsiteY3" fmla="*/ 637925 h 637925"/>
              <a:gd name="connsiteX4" fmla="*/ 0 w 734132"/>
              <a:gd name="connsiteY4" fmla="*/ 0 h 637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4132" h="637925">
                <a:moveTo>
                  <a:pt x="0" y="0"/>
                </a:moveTo>
                <a:lnTo>
                  <a:pt x="734132" y="0"/>
                </a:lnTo>
                <a:lnTo>
                  <a:pt x="734132" y="637925"/>
                </a:lnTo>
                <a:lnTo>
                  <a:pt x="0" y="63792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2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17461" tIns="85344" rIns="85345" bIns="85344" numCol="1" spcCol="1270" anchor="ctr" anchorCtr="0">
            <a:noAutofit/>
          </a:bodyPr>
          <a:lstStyle/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BE" sz="1200" b="1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CdV</a:t>
            </a:r>
            <a:r>
              <a:rPr lang="fr-BE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Coach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BE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Secteur </a:t>
            </a:r>
            <a:r>
              <a:rPr lang="fr-BE" sz="1200" b="1" dirty="0" err="1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coiff</a:t>
            </a:r>
            <a:r>
              <a:rPr lang="fr-BE" sz="1200" b="1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(+BF)</a:t>
            </a:r>
          </a:p>
          <a:p>
            <a:pPr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BE" sz="800" cap="small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COIFAUTO</a:t>
            </a:r>
            <a:r>
              <a:rPr lang="fr-BE" sz="1200" dirty="0">
                <a:solidFill>
                  <a:prstClr val="black">
                    <a:hueOff val="0"/>
                    <a:satOff val="0"/>
                    <a:lumOff val="0"/>
                    <a:alphaOff val="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3" name="Espace réservé du numéro de diapositive 72"/>
          <p:cNvSpPr>
            <a:spLocks noGrp="1"/>
          </p:cNvSpPr>
          <p:nvPr>
            <p:ph type="sldNum" sz="quarter" idx="4294967295"/>
          </p:nvPr>
        </p:nvSpPr>
        <p:spPr>
          <a:xfrm>
            <a:off x="8534400" y="6356351"/>
            <a:ext cx="2133600" cy="365125"/>
          </a:xfrm>
        </p:spPr>
        <p:txBody>
          <a:bodyPr/>
          <a:lstStyle/>
          <a:p>
            <a:fld id="{5228604C-FF8C-4E5A-9F9C-C2AC2B88712F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fr-B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6195362" y="6372037"/>
            <a:ext cx="289534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8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: Pour les acronymes métiers, voir liste dans votre farde</a:t>
            </a:r>
            <a:endParaRPr lang="fr-BE" sz="8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81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" descr="header lettre_candida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3588" y="-22200"/>
            <a:ext cx="9114413" cy="1997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356351"/>
            <a:ext cx="2133600" cy="365125"/>
          </a:xfrm>
        </p:spPr>
        <p:txBody>
          <a:bodyPr/>
          <a:lstStyle/>
          <a:p>
            <a:fld id="{5228604C-FF8C-4E5A-9F9C-C2AC2B88712F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fr-B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375920" y="260649"/>
            <a:ext cx="23733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cap="small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Coordination bruxelloise</a:t>
            </a:r>
            <a:endParaRPr lang="fr-BE" sz="1400" cap="small" dirty="0">
              <a:solidFill>
                <a:srgbClr val="66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159250" y="2204864"/>
            <a:ext cx="4858530" cy="2308324"/>
          </a:xfrm>
          <a:prstGeom prst="rect">
            <a:avLst/>
          </a:prstGeom>
          <a:solidFill>
            <a:srgbClr val="990033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endParaRPr lang="fr-BE" sz="1800" dirty="0">
              <a:solidFill>
                <a:prstClr val="white"/>
              </a:solidFill>
              <a:latin typeface="Arial Narrow" panose="020B0606020202030204" pitchFamily="34" charset="0"/>
            </a:endParaRPr>
          </a:p>
          <a:p>
            <a:r>
              <a:rPr lang="fr-BE" sz="1800" dirty="0">
                <a:solidFill>
                  <a:prstClr val="white"/>
                </a:solidFill>
                <a:latin typeface="Arial Narrow" panose="020B0606020202030204" pitchFamily="34" charset="0"/>
              </a:rPr>
              <a:t>Résultats 2016</a:t>
            </a:r>
          </a:p>
          <a:p>
            <a:endParaRPr lang="fr-BE" sz="1800" dirty="0">
              <a:solidFill>
                <a:prstClr val="white"/>
              </a:solidFill>
              <a:latin typeface="Arial Narrow" panose="020B0606020202030204" pitchFamily="34" charset="0"/>
            </a:endParaRPr>
          </a:p>
          <a:p>
            <a:r>
              <a:rPr lang="fr-BE" sz="1800" dirty="0">
                <a:solidFill>
                  <a:prstClr val="white"/>
                </a:solidFill>
                <a:latin typeface="Arial Narrow" panose="020B0606020202030204" pitchFamily="34" charset="0"/>
              </a:rPr>
              <a:t>Objectifs à 2020</a:t>
            </a:r>
          </a:p>
          <a:p>
            <a:endParaRPr lang="fr-BE" sz="1800" dirty="0">
              <a:solidFill>
                <a:prstClr val="white"/>
              </a:solidFill>
              <a:latin typeface="Arial Narrow" panose="020B0606020202030204" pitchFamily="34" charset="0"/>
            </a:endParaRPr>
          </a:p>
          <a:p>
            <a:r>
              <a:rPr lang="fr-BE" sz="1800" dirty="0">
                <a:solidFill>
                  <a:prstClr val="white"/>
                </a:solidFill>
                <a:latin typeface="Arial Narrow" panose="020B0606020202030204" pitchFamily="34" charset="0"/>
              </a:rPr>
              <a:t>Prévisions 2017</a:t>
            </a:r>
          </a:p>
          <a:p>
            <a:endParaRPr lang="fr-BE" sz="1800" dirty="0">
              <a:solidFill>
                <a:prstClr val="white"/>
              </a:solidFill>
              <a:latin typeface="Arial Narrow" panose="020B0606020202030204" pitchFamily="34" charset="0"/>
            </a:endParaRPr>
          </a:p>
          <a:p>
            <a:pPr algn="r"/>
            <a:r>
              <a:rPr lang="fr-BE" sz="1800" dirty="0">
                <a:solidFill>
                  <a:prstClr val="white"/>
                </a:solidFill>
                <a:latin typeface="Arial Narrow" panose="020B0606020202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4764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8077200" y="6356351"/>
            <a:ext cx="2133600" cy="365125"/>
          </a:xfrm>
        </p:spPr>
        <p:txBody>
          <a:bodyPr/>
          <a:lstStyle/>
          <a:p>
            <a:fld id="{5228604C-FF8C-4E5A-9F9C-C2AC2B88712F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fr-BE" dirty="0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2" name="Diagramme 1"/>
          <p:cNvGraphicFramePr/>
          <p:nvPr>
            <p:extLst/>
          </p:nvPr>
        </p:nvGraphicFramePr>
        <p:xfrm>
          <a:off x="1919536" y="2348880"/>
          <a:ext cx="8208912" cy="2088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2573729" y="1700809"/>
            <a:ext cx="44758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BE" sz="1400" b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Deux manières d’obtenir son Titre de compétence 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2279576" y="4869160"/>
            <a:ext cx="600549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600" b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RAF</a:t>
            </a:r>
            <a:r>
              <a:rPr lang="fr-BE" dirty="0">
                <a:solidFill>
                  <a:prstClr val="black"/>
                </a:solidFill>
              </a:rPr>
              <a:t> : </a:t>
            </a:r>
            <a:r>
              <a:rPr lang="fr-B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Reconnaissance des Acquis de Fin de Formation </a:t>
            </a:r>
          </a:p>
          <a:p>
            <a:pPr marL="1166813" indent="-285750">
              <a:buFont typeface="Wingdings" pitchFamily="2" charset="2"/>
              <a:buChar char="è"/>
            </a:pPr>
            <a:r>
              <a:rPr lang="fr-B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les épreuves d’évaluation en fin de formation </a:t>
            </a:r>
          </a:p>
          <a:p>
            <a:pPr marL="1163638" indent="-282575"/>
            <a:r>
              <a:rPr lang="fr-B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	</a:t>
            </a:r>
            <a:r>
              <a:rPr lang="fr-BE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sym typeface="Wingdings" panose="05000000000000000000" pitchFamily="2" charset="2"/>
              </a:rPr>
              <a:t>sont conformes aux épreuves de validation</a:t>
            </a:r>
            <a:r>
              <a:rPr lang="fr-BE" dirty="0">
                <a:solidFill>
                  <a:prstClr val="black"/>
                </a:solidFill>
                <a:sym typeface="Wingdings" panose="05000000000000000000" pitchFamily="2" charset="2"/>
              </a:rPr>
              <a:t>.</a:t>
            </a:r>
            <a:endParaRPr lang="fr-BE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8044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590511" y="998740"/>
            <a:ext cx="23733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cap="small" dirty="0">
                <a:solidFill>
                  <a:srgbClr val="66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Coordination bruxelloise</a:t>
            </a:r>
            <a:endParaRPr lang="fr-BE" sz="1400" cap="small" dirty="0">
              <a:solidFill>
                <a:srgbClr val="66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577412" y="1306517"/>
            <a:ext cx="5007589" cy="830997"/>
          </a:xfrm>
          <a:prstGeom prst="rect">
            <a:avLst/>
          </a:prstGeom>
          <a:noFill/>
          <a:ln>
            <a:solidFill>
              <a:srgbClr val="990033"/>
            </a:solidFill>
          </a:ln>
        </p:spPr>
        <p:txBody>
          <a:bodyPr wrap="square" rtlCol="0">
            <a:spAutoFit/>
          </a:bodyPr>
          <a:lstStyle/>
          <a:p>
            <a:r>
              <a:rPr lang="fr-BE" sz="1600" b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 2016</a:t>
            </a:r>
          </a:p>
          <a:p>
            <a:r>
              <a:rPr lang="fr-BE" sz="1600" b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Stagnation des Titres délivrés via épreuves</a:t>
            </a:r>
          </a:p>
          <a:p>
            <a:r>
              <a:rPr lang="fr-BE" sz="1600" b="1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Augmentation des Titres délivrés via la RAF </a:t>
            </a:r>
            <a:endParaRPr lang="fr-BE" sz="1600" b="1" dirty="0">
              <a:solidFill>
                <a:srgbClr val="99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Graphique 10"/>
          <p:cNvGraphicFramePr>
            <a:graphicFrameLocks/>
          </p:cNvGraphicFramePr>
          <p:nvPr>
            <p:extLst/>
          </p:nvPr>
        </p:nvGraphicFramePr>
        <p:xfrm>
          <a:off x="3180843" y="2348880"/>
          <a:ext cx="5800726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ZoneTexte 2"/>
          <p:cNvSpPr txBox="1"/>
          <p:nvPr/>
        </p:nvSpPr>
        <p:spPr>
          <a:xfrm>
            <a:off x="7752184" y="2731145"/>
            <a:ext cx="466794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BE" sz="1000" dirty="0">
                <a:solidFill>
                  <a:prstClr val="black"/>
                </a:solidFill>
              </a:rPr>
              <a:t>1632</a:t>
            </a:r>
          </a:p>
        </p:txBody>
      </p:sp>
      <p:sp>
        <p:nvSpPr>
          <p:cNvPr id="15" name="Espace réservé du numéro de diapositive 14"/>
          <p:cNvSpPr>
            <a:spLocks noGrp="1"/>
          </p:cNvSpPr>
          <p:nvPr>
            <p:ph type="sldNum" sz="quarter" idx="4294967295"/>
          </p:nvPr>
        </p:nvSpPr>
        <p:spPr>
          <a:xfrm>
            <a:off x="8534400" y="6356351"/>
            <a:ext cx="2133600" cy="365125"/>
          </a:xfrm>
        </p:spPr>
        <p:txBody>
          <a:bodyPr/>
          <a:lstStyle/>
          <a:p>
            <a:fld id="{5228604C-FF8C-4E5A-9F9C-C2AC2B88712F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fr-BE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642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numéro de diapositive 9"/>
          <p:cNvSpPr>
            <a:spLocks noGrp="1"/>
          </p:cNvSpPr>
          <p:nvPr>
            <p:ph type="sldNum" sz="quarter" idx="4294967295"/>
          </p:nvPr>
        </p:nvSpPr>
        <p:spPr>
          <a:xfrm>
            <a:off x="8534400" y="6356351"/>
            <a:ext cx="2133600" cy="365125"/>
          </a:xfrm>
        </p:spPr>
        <p:txBody>
          <a:bodyPr/>
          <a:lstStyle/>
          <a:p>
            <a:fld id="{5228604C-FF8C-4E5A-9F9C-C2AC2B88712F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fr-B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1757772" y="1414518"/>
            <a:ext cx="8646869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r-BE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Objectifs à atteindre à l’horizon </a:t>
            </a:r>
            <a:r>
              <a:rPr lang="fr-BE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2020 </a:t>
            </a:r>
            <a:r>
              <a:rPr lang="fr-BE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2.000 Titres </a:t>
            </a:r>
            <a:r>
              <a:rPr lang="fr-BE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compétences </a:t>
            </a:r>
            <a:r>
              <a:rPr lang="fr-BE" dirty="0">
                <a:solidFill>
                  <a:srgbClr val="9900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délivrés pour l’ensemble des opérateurs sur le territoire bruxellois</a:t>
            </a:r>
            <a:endParaRPr lang="fr-BE" dirty="0">
              <a:solidFill>
                <a:srgbClr val="990033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leau 2"/>
          <p:cNvGraphicFramePr>
            <a:graphicFrameLocks noGrp="1"/>
          </p:cNvGraphicFramePr>
          <p:nvPr>
            <p:extLst/>
          </p:nvPr>
        </p:nvGraphicFramePr>
        <p:xfrm>
          <a:off x="1703513" y="2669442"/>
          <a:ext cx="8496943" cy="2919798"/>
        </p:xfrm>
        <a:graphic>
          <a:graphicData uri="http://schemas.openxmlformats.org/drawingml/2006/table">
            <a:tbl>
              <a:tblPr/>
              <a:tblGrid>
                <a:gridCol w="3168352"/>
                <a:gridCol w="1296144"/>
                <a:gridCol w="1368152"/>
                <a:gridCol w="1368152"/>
                <a:gridCol w="1296143"/>
              </a:tblGrid>
              <a:tr h="265735">
                <a:tc rowSpan="2">
                  <a:txBody>
                    <a:bodyPr/>
                    <a:lstStyle/>
                    <a:p>
                      <a:pPr algn="ctr" fontAlgn="t"/>
                      <a:r>
                        <a:rPr lang="fr-B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7985" marR="7985" marT="798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BE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2017</a:t>
                      </a:r>
                    </a:p>
                  </a:txBody>
                  <a:tcPr marL="7985" marR="7985" marT="7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BE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2018</a:t>
                      </a:r>
                    </a:p>
                  </a:txBody>
                  <a:tcPr marL="7985" marR="7985" marT="7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BE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2019</a:t>
                      </a:r>
                    </a:p>
                  </a:txBody>
                  <a:tcPr marL="7985" marR="7985" marT="7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BE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Arial"/>
                        </a:rPr>
                        <a:t>2020</a:t>
                      </a:r>
                    </a:p>
                  </a:txBody>
                  <a:tcPr marL="7985" marR="7985" marT="7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504D"/>
                    </a:solidFill>
                  </a:tcPr>
                </a:tc>
              </a:tr>
              <a:tr h="531469">
                <a:tc vMerge="1">
                  <a:txBody>
                    <a:bodyPr/>
                    <a:lstStyle/>
                    <a:p>
                      <a:endParaRPr lang="fr-B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BE" sz="13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Obj.</a:t>
                      </a:r>
                    </a:p>
                  </a:txBody>
                  <a:tcPr marL="7985" marR="7985" marT="7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BE" sz="13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Obj.</a:t>
                      </a:r>
                    </a:p>
                  </a:txBody>
                  <a:tcPr marL="7985" marR="7985" marT="7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BE" sz="13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Obj.</a:t>
                      </a:r>
                    </a:p>
                  </a:txBody>
                  <a:tcPr marL="7985" marR="7985" marT="7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fr-BE" sz="13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Obj</a:t>
                      </a:r>
                      <a:r>
                        <a:rPr lang="fr-BE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.</a:t>
                      </a:r>
                    </a:p>
                  </a:txBody>
                  <a:tcPr marL="7985" marR="7985" marT="7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</a:tr>
              <a:tr h="642956">
                <a:tc>
                  <a:txBody>
                    <a:bodyPr/>
                    <a:lstStyle/>
                    <a:p>
                      <a:pPr algn="r" rtl="0" fontAlgn="ctr"/>
                      <a:r>
                        <a:rPr lang="fr-B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Titres via RAF</a:t>
                      </a:r>
                    </a:p>
                  </a:txBody>
                  <a:tcPr marL="7985" marR="7985" marT="7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1400</a:t>
                      </a:r>
                    </a:p>
                  </a:txBody>
                  <a:tcPr marL="7985" marR="7985" marT="7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1400</a:t>
                      </a:r>
                    </a:p>
                  </a:txBody>
                  <a:tcPr marL="7985" marR="7985" marT="7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1400</a:t>
                      </a:r>
                    </a:p>
                  </a:txBody>
                  <a:tcPr marL="7985" marR="7985" marT="7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1400</a:t>
                      </a:r>
                    </a:p>
                  </a:txBody>
                  <a:tcPr marL="7985" marR="7985" marT="7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r" rtl="0" fontAlgn="b"/>
                      <a:r>
                        <a:rPr lang="fr-BE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Titres via </a:t>
                      </a:r>
                      <a:r>
                        <a:rPr lang="fr-BE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épreuves</a:t>
                      </a:r>
                      <a:endParaRPr lang="fr-B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985" marR="7985" marT="7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BE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400</a:t>
                      </a:r>
                      <a:endParaRPr lang="fr-B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985" marR="7985" marT="7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BE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500</a:t>
                      </a:r>
                      <a:endParaRPr lang="fr-B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985" marR="7985" marT="7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BE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550</a:t>
                      </a:r>
                      <a:endParaRPr lang="fr-B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985" marR="7985" marT="7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fr-BE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600</a:t>
                      </a:r>
                      <a:endParaRPr lang="fr-B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985" marR="7985" marT="7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E9E9"/>
                    </a:solidFill>
                  </a:tcPr>
                </a:tc>
              </a:tr>
              <a:tr h="831566">
                <a:tc>
                  <a:txBody>
                    <a:bodyPr/>
                    <a:lstStyle/>
                    <a:p>
                      <a:pPr algn="r" rtl="0" fontAlgn="ctr"/>
                      <a:r>
                        <a:rPr lang="fr-BE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par année</a:t>
                      </a:r>
                      <a:r>
                        <a:rPr lang="fr-BE" sz="13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endParaRPr lang="fr-B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985" marR="7985" marT="7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1800</a:t>
                      </a:r>
                      <a:endParaRPr lang="fr-BE" sz="13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985" marR="7985" marT="7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1900</a:t>
                      </a:r>
                      <a:endParaRPr lang="fr-B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985" marR="7985" marT="7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3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1950</a:t>
                      </a:r>
                      <a:endParaRPr lang="fr-BE" sz="13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7985" marR="7985" marT="7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8D0D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r-BE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2000</a:t>
                      </a:r>
                    </a:p>
                  </a:txBody>
                  <a:tcPr marL="7985" marR="7985" marT="798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5131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8077200" y="6356351"/>
            <a:ext cx="2133600" cy="365125"/>
          </a:xfrm>
        </p:spPr>
        <p:txBody>
          <a:bodyPr/>
          <a:lstStyle/>
          <a:p>
            <a:fld id="{5228604C-FF8C-4E5A-9F9C-C2AC2B88712F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fr-B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647728" y="2420888"/>
            <a:ext cx="6264696" cy="400110"/>
          </a:xfrm>
          <a:prstGeom prst="rect">
            <a:avLst/>
          </a:prstGeom>
          <a:solidFill>
            <a:srgbClr val="990033"/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fr-BE" sz="2000" dirty="0">
                <a:solidFill>
                  <a:prstClr val="white"/>
                </a:solidFill>
              </a:rPr>
              <a:t>Rencontrer les objectifs à 2020 : Comment ?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3575720" y="3033826"/>
            <a:ext cx="663508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B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Augmenter l’Offre de validation</a:t>
            </a:r>
            <a:endParaRPr lang="fr-BE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2"/>
            </a:pPr>
            <a:r>
              <a:rPr lang="fr-B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Travailler sur le taux de présence et le taux de réussite aux épreuves de validation </a:t>
            </a:r>
          </a:p>
          <a:p>
            <a:pPr marL="342900" indent="-342900">
              <a:buFont typeface="+mj-lt"/>
              <a:buAutoNum type="arabicPeriod" startAt="3"/>
            </a:pPr>
            <a:r>
              <a:rPr lang="fr-B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Autres projets </a:t>
            </a:r>
            <a:endParaRPr lang="fr-BE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+mj-lt"/>
              <a:buAutoNum type="arabicPeriod" startAt="3"/>
            </a:pPr>
            <a:r>
              <a:rPr lang="fr-B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Financements supplémentaires </a:t>
            </a:r>
            <a:endParaRPr lang="fr-BE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958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4294967295"/>
          </p:nvPr>
        </p:nvSpPr>
        <p:spPr>
          <a:xfrm>
            <a:off x="8534400" y="6356351"/>
            <a:ext cx="2133600" cy="365125"/>
          </a:xfrm>
        </p:spPr>
        <p:txBody>
          <a:bodyPr/>
          <a:lstStyle/>
          <a:p>
            <a:fld id="{5228604C-FF8C-4E5A-9F9C-C2AC2B88712F}" type="slidenum">
              <a:rPr lang="fr-BE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fr-BE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Bouton d’action : Suivant 10">
            <a:hlinkClick r:id="" action="ppaction://hlinkshowjump?jump=nextslide" highlightClick="1"/>
          </p:cNvPr>
          <p:cNvSpPr/>
          <p:nvPr/>
        </p:nvSpPr>
        <p:spPr>
          <a:xfrm>
            <a:off x="2639616" y="2348880"/>
            <a:ext cx="716146" cy="369332"/>
          </a:xfrm>
          <a:prstGeom prst="actionButtonForwardNext">
            <a:avLst/>
          </a:prstGeom>
          <a:solidFill>
            <a:schemeClr val="accent6">
              <a:lumMod val="7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ln>
                <a:solidFill>
                  <a:srgbClr val="990033"/>
                </a:solidFill>
              </a:ln>
              <a:solidFill>
                <a:prstClr val="white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4144239" y="2348880"/>
            <a:ext cx="5840193" cy="40011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fr-FR"/>
            </a:defPPr>
            <a:lvl1pPr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pPr marL="342900" indent="-342900">
              <a:buFont typeface="+mj-lt"/>
              <a:buAutoNum type="arabicPeriod"/>
            </a:pPr>
            <a:r>
              <a:rPr lang="fr-BE" sz="2000" dirty="0">
                <a:solidFill>
                  <a:prstClr val="white"/>
                </a:solidFill>
              </a:rPr>
              <a:t>Augmenter l’offre de validation  dans : 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4119118" y="3033827"/>
            <a:ext cx="399179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B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métiers de l’HORECA</a:t>
            </a:r>
          </a:p>
          <a:p>
            <a:pPr marL="342900" indent="-342900">
              <a:buFont typeface="+mj-lt"/>
              <a:buAutoNum type="arabicPeriod"/>
            </a:pPr>
            <a:r>
              <a:rPr lang="fr-B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métiers </a:t>
            </a:r>
            <a:r>
              <a:rPr lang="fr-B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 </a:t>
            </a:r>
            <a:r>
              <a:rPr lang="fr-B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tertiaire</a:t>
            </a:r>
          </a:p>
          <a:p>
            <a:pPr marL="342900" indent="-342900">
              <a:buFont typeface="+mj-lt"/>
              <a:buAutoNum type="arabicPeriod"/>
            </a:pPr>
            <a:r>
              <a:rPr lang="fr-B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 métiers de la Construction</a:t>
            </a:r>
            <a:endParaRPr lang="fr-BE" sz="20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74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1288</Words>
  <Application>Microsoft Office PowerPoint</Application>
  <PresentationFormat>Grand écran</PresentationFormat>
  <Paragraphs>315</Paragraphs>
  <Slides>20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6" baseType="lpstr">
      <vt:lpstr>Arial</vt:lpstr>
      <vt:lpstr>Arial Narrow</vt:lpstr>
      <vt:lpstr>Calibri</vt:lpstr>
      <vt:lpstr>Times New Roman</vt:lpstr>
      <vt:lpstr>Wingdings</vt:lpstr>
      <vt:lpstr>1_Thème Office</vt:lpstr>
      <vt:lpstr>  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</dc:title>
  <dc:creator>Misonne Sébastienne</dc:creator>
  <cp:lastModifiedBy>Misonne Sébastienne</cp:lastModifiedBy>
  <cp:revision>2</cp:revision>
  <dcterms:created xsi:type="dcterms:W3CDTF">2017-05-15T14:19:50Z</dcterms:created>
  <dcterms:modified xsi:type="dcterms:W3CDTF">2017-05-15T14:21:02Z</dcterms:modified>
</cp:coreProperties>
</file>