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14B4AE-D6B2-458E-9225-7063F35B2EF0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ED1AA25E-32B3-46D6-8BCF-27612CEF3B9B}">
      <dgm:prSet phldrT="[Texte]" custT="1"/>
      <dgm:spPr>
        <a:xfrm>
          <a:off x="1173407" y="917"/>
          <a:ext cx="750793" cy="750793"/>
        </a:xfrm>
        <a:solidFill>
          <a:srgbClr val="9E345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BE" sz="16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Compétences initiales du Candidat</a:t>
          </a:r>
        </a:p>
      </dgm:t>
    </dgm:pt>
    <dgm:pt modelId="{14FCACDF-8A22-4F0B-9C7F-16A0BD41DCBA}" type="parTrans" cxnId="{B06E43F5-FD04-43A7-A22B-E2346E0D548D}">
      <dgm:prSet/>
      <dgm:spPr/>
      <dgm:t>
        <a:bodyPr/>
        <a:lstStyle/>
        <a:p>
          <a:endParaRPr lang="fr-BE"/>
        </a:p>
      </dgm:t>
    </dgm:pt>
    <dgm:pt modelId="{B47B3F82-CF8E-4562-9958-D823D9ABE01C}" type="sibTrans" cxnId="{B06E43F5-FD04-43A7-A22B-E2346E0D548D}">
      <dgm:prSet/>
      <dgm:spPr>
        <a:xfrm>
          <a:off x="1331074" y="812675"/>
          <a:ext cx="435460" cy="435460"/>
        </a:xfrm>
        <a:solidFill>
          <a:srgbClr val="9E345C">
            <a:alpha val="50000"/>
          </a:srgbClr>
        </a:solidFill>
        <a:ln>
          <a:noFill/>
        </a:ln>
        <a:effectLst/>
      </dgm:spPr>
      <dgm:t>
        <a:bodyPr/>
        <a:lstStyle/>
        <a:p>
          <a:endParaRPr lang="fr-B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70AFA50-C1CC-4D4E-93E4-29BAA54ED483}">
      <dgm:prSet phldrT="[Texte]"/>
      <dgm:spPr>
        <a:xfrm>
          <a:off x="1173407" y="1309100"/>
          <a:ext cx="750793" cy="750793"/>
        </a:xfrm>
        <a:solidFill>
          <a:srgbClr val="9E345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B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Formation de </a:t>
          </a:r>
          <a:r>
            <a:rPr lang="fr-BE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renforcement</a:t>
          </a:r>
          <a:endParaRPr lang="fr-BE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8C8F9659-D8B6-47B8-B1EC-9C08E74A7909}" type="parTrans" cxnId="{18664D7B-5605-42CF-9059-CDA6EA25EF79}">
      <dgm:prSet/>
      <dgm:spPr/>
      <dgm:t>
        <a:bodyPr/>
        <a:lstStyle/>
        <a:p>
          <a:endParaRPr lang="fr-BE"/>
        </a:p>
      </dgm:t>
    </dgm:pt>
    <dgm:pt modelId="{FE5AAA4D-EBCB-49AC-A9A2-187CD3303905}" type="sibTrans" cxnId="{18664D7B-5605-42CF-9059-CDA6EA25EF79}">
      <dgm:prSet/>
      <dgm:spPr>
        <a:xfrm>
          <a:off x="2036820" y="890758"/>
          <a:ext cx="238752" cy="279295"/>
        </a:xfrm>
        <a:solidFill>
          <a:srgbClr val="9E345C">
            <a:alpha val="50000"/>
          </a:srgbClr>
        </a:solidFill>
        <a:ln>
          <a:noFill/>
        </a:ln>
        <a:effectLst/>
      </dgm:spPr>
      <dgm:t>
        <a:bodyPr/>
        <a:lstStyle/>
        <a:p>
          <a:endParaRPr lang="fr-BE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1D7FB5C-ED3A-4653-AA47-7DE52F9A0004}">
      <dgm:prSet phldrT="[Texte]"/>
      <dgm:spPr>
        <a:xfrm>
          <a:off x="2374677" y="279612"/>
          <a:ext cx="1501587" cy="1501587"/>
        </a:xfrm>
        <a:solidFill>
          <a:srgbClr val="9E345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fr-BE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Augmentation des chances de réussites à l'épreuve de validation des compétences</a:t>
          </a:r>
        </a:p>
      </dgm:t>
    </dgm:pt>
    <dgm:pt modelId="{8FC5ECC0-5397-45B0-8B20-81B38A093959}" type="parTrans" cxnId="{BFE193B2-1D36-42FB-99C9-A7E124F2A2D1}">
      <dgm:prSet/>
      <dgm:spPr/>
      <dgm:t>
        <a:bodyPr/>
        <a:lstStyle/>
        <a:p>
          <a:endParaRPr lang="fr-BE"/>
        </a:p>
      </dgm:t>
    </dgm:pt>
    <dgm:pt modelId="{E0F32755-694F-46AF-9386-C0ABCFA3E094}" type="sibTrans" cxnId="{BFE193B2-1D36-42FB-99C9-A7E124F2A2D1}">
      <dgm:prSet/>
      <dgm:spPr/>
      <dgm:t>
        <a:bodyPr/>
        <a:lstStyle/>
        <a:p>
          <a:endParaRPr lang="fr-BE"/>
        </a:p>
      </dgm:t>
    </dgm:pt>
    <dgm:pt modelId="{7ED90262-9558-407D-8375-8BF7A3457C12}" type="pres">
      <dgm:prSet presAssocID="{9D14B4AE-D6B2-458E-9225-7063F35B2EF0}" presName="Name0" presStyleCnt="0">
        <dgm:presLayoutVars>
          <dgm:dir/>
          <dgm:resizeHandles val="exact"/>
        </dgm:presLayoutVars>
      </dgm:prSet>
      <dgm:spPr/>
    </dgm:pt>
    <dgm:pt modelId="{09F60771-32DC-4299-98CD-21CFC9D01E5E}" type="pres">
      <dgm:prSet presAssocID="{9D14B4AE-D6B2-458E-9225-7063F35B2EF0}" presName="vNodes" presStyleCnt="0"/>
      <dgm:spPr/>
    </dgm:pt>
    <dgm:pt modelId="{2CFA61D4-7EFE-426F-B398-608A3FD8259D}" type="pres">
      <dgm:prSet presAssocID="{ED1AA25E-32B3-46D6-8BCF-27612CEF3B9B}" presName="node" presStyleLbl="node1" presStyleIdx="0" presStyleCnt="3" custScaleX="198900" custScaleY="198341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DBF656FC-233C-4FEE-AFE9-8220C95A201D}" type="pres">
      <dgm:prSet presAssocID="{B47B3F82-CF8E-4562-9958-D823D9ABE01C}" presName="spacerT" presStyleCnt="0"/>
      <dgm:spPr/>
    </dgm:pt>
    <dgm:pt modelId="{915632FE-178D-4AF2-8AEB-21C07423C7D4}" type="pres">
      <dgm:prSet presAssocID="{B47B3F82-CF8E-4562-9958-D823D9ABE01C}" presName="sibTrans" presStyleLbl="sibTrans2D1" presStyleIdx="0" presStyleCnt="2"/>
      <dgm:spPr>
        <a:prstGeom prst="mathPlus">
          <a:avLst/>
        </a:prstGeom>
      </dgm:spPr>
      <dgm:t>
        <a:bodyPr/>
        <a:lstStyle/>
        <a:p>
          <a:endParaRPr lang="fr-BE"/>
        </a:p>
      </dgm:t>
    </dgm:pt>
    <dgm:pt modelId="{C75D4C60-0150-4F22-BD75-34804EB0AC10}" type="pres">
      <dgm:prSet presAssocID="{B47B3F82-CF8E-4562-9958-D823D9ABE01C}" presName="spacerB" presStyleCnt="0"/>
      <dgm:spPr/>
    </dgm:pt>
    <dgm:pt modelId="{49EF219C-2D03-42EE-98C8-F41694BB8B46}" type="pres">
      <dgm:prSet presAssocID="{670AFA50-C1CC-4D4E-93E4-29BAA54ED483}" presName="node" presStyleLbl="node1" presStyleIdx="1" presStyleCnt="3" custScaleX="194861" custScaleY="20141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02365A8B-B6AF-4D08-82CB-C23111264D37}" type="pres">
      <dgm:prSet presAssocID="{9D14B4AE-D6B2-458E-9225-7063F35B2EF0}" presName="sibTransLast" presStyleLbl="sibTrans2D1" presStyleIdx="1" presStyleCnt="2" custLinFactNeighborX="-13557"/>
      <dgm:spPr>
        <a:prstGeom prst="righ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fr-BE"/>
        </a:p>
      </dgm:t>
    </dgm:pt>
    <dgm:pt modelId="{D36B8A00-EC11-4A7D-9856-729595A36C72}" type="pres">
      <dgm:prSet presAssocID="{9D14B4AE-D6B2-458E-9225-7063F35B2EF0}" presName="connectorText" presStyleLbl="sibTrans2D1" presStyleIdx="1" presStyleCnt="2"/>
      <dgm:spPr/>
      <dgm:t>
        <a:bodyPr/>
        <a:lstStyle/>
        <a:p>
          <a:endParaRPr lang="fr-BE"/>
        </a:p>
      </dgm:t>
    </dgm:pt>
    <dgm:pt modelId="{12FC4C69-FFCF-4DEF-B87E-A16DC723CF78}" type="pres">
      <dgm:prSet presAssocID="{9D14B4AE-D6B2-458E-9225-7063F35B2EF0}" presName="lastNode" presStyleLbl="node1" presStyleIdx="2" presStyleCnt="3" custScaleX="120117" custScaleY="122738" custLinFactNeighborX="33860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fr-BE"/>
        </a:p>
      </dgm:t>
    </dgm:pt>
  </dgm:ptLst>
  <dgm:cxnLst>
    <dgm:cxn modelId="{B06E43F5-FD04-43A7-A22B-E2346E0D548D}" srcId="{9D14B4AE-D6B2-458E-9225-7063F35B2EF0}" destId="{ED1AA25E-32B3-46D6-8BCF-27612CEF3B9B}" srcOrd="0" destOrd="0" parTransId="{14FCACDF-8A22-4F0B-9C7F-16A0BD41DCBA}" sibTransId="{B47B3F82-CF8E-4562-9958-D823D9ABE01C}"/>
    <dgm:cxn modelId="{C0D5B273-9C0A-4F6B-8F07-5BCD1C25E5C6}" type="presOf" srcId="{FE5AAA4D-EBCB-49AC-A9A2-187CD3303905}" destId="{D36B8A00-EC11-4A7D-9856-729595A36C72}" srcOrd="1" destOrd="0" presId="urn:microsoft.com/office/officeart/2005/8/layout/equation2"/>
    <dgm:cxn modelId="{CE382DA7-6CDA-4DBD-8EFC-3DD2844F97EF}" type="presOf" srcId="{670AFA50-C1CC-4D4E-93E4-29BAA54ED483}" destId="{49EF219C-2D03-42EE-98C8-F41694BB8B46}" srcOrd="0" destOrd="0" presId="urn:microsoft.com/office/officeart/2005/8/layout/equation2"/>
    <dgm:cxn modelId="{F2A4EF42-7663-4DC7-8537-74959ED8C613}" type="presOf" srcId="{B47B3F82-CF8E-4562-9958-D823D9ABE01C}" destId="{915632FE-178D-4AF2-8AEB-21C07423C7D4}" srcOrd="0" destOrd="0" presId="urn:microsoft.com/office/officeart/2005/8/layout/equation2"/>
    <dgm:cxn modelId="{CF6A56CD-3DB6-4BA8-B2C1-AB0F59CF8226}" type="presOf" srcId="{11D7FB5C-ED3A-4653-AA47-7DE52F9A0004}" destId="{12FC4C69-FFCF-4DEF-B87E-A16DC723CF78}" srcOrd="0" destOrd="0" presId="urn:microsoft.com/office/officeart/2005/8/layout/equation2"/>
    <dgm:cxn modelId="{18664D7B-5605-42CF-9059-CDA6EA25EF79}" srcId="{9D14B4AE-D6B2-458E-9225-7063F35B2EF0}" destId="{670AFA50-C1CC-4D4E-93E4-29BAA54ED483}" srcOrd="1" destOrd="0" parTransId="{8C8F9659-D8B6-47B8-B1EC-9C08E74A7909}" sibTransId="{FE5AAA4D-EBCB-49AC-A9A2-187CD3303905}"/>
    <dgm:cxn modelId="{BFE193B2-1D36-42FB-99C9-A7E124F2A2D1}" srcId="{9D14B4AE-D6B2-458E-9225-7063F35B2EF0}" destId="{11D7FB5C-ED3A-4653-AA47-7DE52F9A0004}" srcOrd="2" destOrd="0" parTransId="{8FC5ECC0-5397-45B0-8B20-81B38A093959}" sibTransId="{E0F32755-694F-46AF-9386-C0ABCFA3E094}"/>
    <dgm:cxn modelId="{2879E6F5-1524-423D-BC93-01EE9AF8D8BF}" type="presOf" srcId="{FE5AAA4D-EBCB-49AC-A9A2-187CD3303905}" destId="{02365A8B-B6AF-4D08-82CB-C23111264D37}" srcOrd="0" destOrd="0" presId="urn:microsoft.com/office/officeart/2005/8/layout/equation2"/>
    <dgm:cxn modelId="{73BE356E-6BE8-4EEC-9BD2-9BE948628377}" type="presOf" srcId="{ED1AA25E-32B3-46D6-8BCF-27612CEF3B9B}" destId="{2CFA61D4-7EFE-426F-B398-608A3FD8259D}" srcOrd="0" destOrd="0" presId="urn:microsoft.com/office/officeart/2005/8/layout/equation2"/>
    <dgm:cxn modelId="{521AE93E-0B60-4E90-9DA9-23715920D258}" type="presOf" srcId="{9D14B4AE-D6B2-458E-9225-7063F35B2EF0}" destId="{7ED90262-9558-407D-8375-8BF7A3457C12}" srcOrd="0" destOrd="0" presId="urn:microsoft.com/office/officeart/2005/8/layout/equation2"/>
    <dgm:cxn modelId="{9FB2874C-895B-4676-8E80-F2198A97786A}" type="presParOf" srcId="{7ED90262-9558-407D-8375-8BF7A3457C12}" destId="{09F60771-32DC-4299-98CD-21CFC9D01E5E}" srcOrd="0" destOrd="0" presId="urn:microsoft.com/office/officeart/2005/8/layout/equation2"/>
    <dgm:cxn modelId="{71E72F67-F61B-42B1-9E89-2DE256C0ED1D}" type="presParOf" srcId="{09F60771-32DC-4299-98CD-21CFC9D01E5E}" destId="{2CFA61D4-7EFE-426F-B398-608A3FD8259D}" srcOrd="0" destOrd="0" presId="urn:microsoft.com/office/officeart/2005/8/layout/equation2"/>
    <dgm:cxn modelId="{37313412-D3D7-4F48-A636-54E9AE1A96A8}" type="presParOf" srcId="{09F60771-32DC-4299-98CD-21CFC9D01E5E}" destId="{DBF656FC-233C-4FEE-AFE9-8220C95A201D}" srcOrd="1" destOrd="0" presId="urn:microsoft.com/office/officeart/2005/8/layout/equation2"/>
    <dgm:cxn modelId="{53A61CBA-D71B-48D7-96BD-086354222078}" type="presParOf" srcId="{09F60771-32DC-4299-98CD-21CFC9D01E5E}" destId="{915632FE-178D-4AF2-8AEB-21C07423C7D4}" srcOrd="2" destOrd="0" presId="urn:microsoft.com/office/officeart/2005/8/layout/equation2"/>
    <dgm:cxn modelId="{0D841B15-88BD-450E-949C-AC0C10342C37}" type="presParOf" srcId="{09F60771-32DC-4299-98CD-21CFC9D01E5E}" destId="{C75D4C60-0150-4F22-BD75-34804EB0AC10}" srcOrd="3" destOrd="0" presId="urn:microsoft.com/office/officeart/2005/8/layout/equation2"/>
    <dgm:cxn modelId="{07F91754-7FD7-4E1E-A449-0610BB76AC46}" type="presParOf" srcId="{09F60771-32DC-4299-98CD-21CFC9D01E5E}" destId="{49EF219C-2D03-42EE-98C8-F41694BB8B46}" srcOrd="4" destOrd="0" presId="urn:microsoft.com/office/officeart/2005/8/layout/equation2"/>
    <dgm:cxn modelId="{D0821B07-5FF9-4F4C-AD16-59065A8EA34D}" type="presParOf" srcId="{7ED90262-9558-407D-8375-8BF7A3457C12}" destId="{02365A8B-B6AF-4D08-82CB-C23111264D37}" srcOrd="1" destOrd="0" presId="urn:microsoft.com/office/officeart/2005/8/layout/equation2"/>
    <dgm:cxn modelId="{3AD4C3F3-43D9-497D-B5D4-1BE83AFDA919}" type="presParOf" srcId="{02365A8B-B6AF-4D08-82CB-C23111264D37}" destId="{D36B8A00-EC11-4A7D-9856-729595A36C72}" srcOrd="0" destOrd="0" presId="urn:microsoft.com/office/officeart/2005/8/layout/equation2"/>
    <dgm:cxn modelId="{A9C40A53-455A-49FB-AF87-477F8AC56D2A}" type="presParOf" srcId="{7ED90262-9558-407D-8375-8BF7A3457C12}" destId="{12FC4C69-FFCF-4DEF-B87E-A16DC723CF7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FA61D4-7EFE-426F-B398-608A3FD8259D}">
      <dsp:nvSpPr>
        <dsp:cNvPr id="0" name=""/>
        <dsp:cNvSpPr/>
      </dsp:nvSpPr>
      <dsp:spPr>
        <a:xfrm>
          <a:off x="538914" y="1506"/>
          <a:ext cx="1751275" cy="1746354"/>
        </a:xfrm>
        <a:prstGeom prst="ellipse">
          <a:avLst/>
        </a:prstGeom>
        <a:solidFill>
          <a:srgbClr val="9E345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Compétences initiales du Candidat</a:t>
          </a:r>
        </a:p>
      </dsp:txBody>
      <dsp:txXfrm>
        <a:off x="795382" y="257254"/>
        <a:ext cx="1238339" cy="1234858"/>
      </dsp:txXfrm>
    </dsp:sp>
    <dsp:sp modelId="{915632FE-178D-4AF2-8AEB-21C07423C7D4}">
      <dsp:nvSpPr>
        <dsp:cNvPr id="0" name=""/>
        <dsp:cNvSpPr/>
      </dsp:nvSpPr>
      <dsp:spPr>
        <a:xfrm>
          <a:off x="1159213" y="1819355"/>
          <a:ext cx="510678" cy="510678"/>
        </a:xfrm>
        <a:prstGeom prst="mathPlus">
          <a:avLst/>
        </a:prstGeom>
        <a:solidFill>
          <a:srgbClr val="9E345C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9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1226903" y="2014638"/>
        <a:ext cx="375298" cy="120112"/>
      </dsp:txXfrm>
    </dsp:sp>
    <dsp:sp modelId="{49EF219C-2D03-42EE-98C8-F41694BB8B46}">
      <dsp:nvSpPr>
        <dsp:cNvPr id="0" name=""/>
        <dsp:cNvSpPr/>
      </dsp:nvSpPr>
      <dsp:spPr>
        <a:xfrm>
          <a:off x="556696" y="2401529"/>
          <a:ext cx="1715713" cy="1773428"/>
        </a:xfrm>
        <a:prstGeom prst="ellipse">
          <a:avLst/>
        </a:prstGeom>
        <a:solidFill>
          <a:srgbClr val="9E345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Formation de </a:t>
          </a:r>
          <a:r>
            <a:rPr lang="fr-BE" sz="15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renforcement</a:t>
          </a:r>
          <a:endParaRPr lang="fr-BE" sz="1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807956" y="2661242"/>
        <a:ext cx="1213193" cy="1254002"/>
      </dsp:txXfrm>
    </dsp:sp>
    <dsp:sp modelId="{02365A8B-B6AF-4D08-82CB-C23111264D37}">
      <dsp:nvSpPr>
        <dsp:cNvPr id="0" name=""/>
        <dsp:cNvSpPr/>
      </dsp:nvSpPr>
      <dsp:spPr>
        <a:xfrm>
          <a:off x="2416171" y="1924462"/>
          <a:ext cx="374798" cy="327538"/>
        </a:xfrm>
        <a:prstGeom prst="rightArrow">
          <a:avLst>
            <a:gd name="adj1" fmla="val 60000"/>
            <a:gd name="adj2" fmla="val 50000"/>
          </a:avLst>
        </a:prstGeom>
        <a:solidFill>
          <a:srgbClr val="9E345C">
            <a:alpha val="5000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2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16171" y="1989970"/>
        <a:ext cx="276537" cy="196522"/>
      </dsp:txXfrm>
    </dsp:sp>
    <dsp:sp modelId="{12FC4C69-FFCF-4DEF-B87E-A16DC723CF78}">
      <dsp:nvSpPr>
        <dsp:cNvPr id="0" name=""/>
        <dsp:cNvSpPr/>
      </dsp:nvSpPr>
      <dsp:spPr>
        <a:xfrm>
          <a:off x="2997357" y="1007547"/>
          <a:ext cx="2115213" cy="2161368"/>
        </a:xfrm>
        <a:prstGeom prst="ellipse">
          <a:avLst/>
        </a:prstGeom>
        <a:solidFill>
          <a:srgbClr val="9E345C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Augmentation des chances de réussites à l'épreuve de validation des compétences</a:t>
          </a:r>
        </a:p>
      </dsp:txBody>
      <dsp:txXfrm>
        <a:off x="3307123" y="1324072"/>
        <a:ext cx="1495681" cy="1528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2A169-B3A8-4A97-A8B0-CFD37B8C0FC1}" type="datetimeFigureOut">
              <a:rPr lang="fr-BE" smtClean="0"/>
              <a:t>15/05/2017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4D3B4-C392-41B9-92C7-3CE67CF21DA8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551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390036-F9B0-405B-895A-290D123DE2D2}" type="slidenum">
              <a:rPr lang="fr-FR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fr-F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960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5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934" y="-127000"/>
            <a:ext cx="12479867" cy="71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33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309" y="6263564"/>
            <a:ext cx="1260872" cy="477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69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70080E-2596-47B9-9943-1163B12A2636}" type="datetimeFigureOut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15/05/2017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 sz="26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E27D85-72AE-432B-827C-AADCCC10D210}" type="slidenum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654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6618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1B6951-AACE-4BCC-9789-16E9C4DABF4D}" type="datetimeFigureOut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15/05/2017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BE" sz="2600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23A428-9F8E-4BE4-B6AB-966AA74EB0BC}" type="slidenum">
              <a:rPr lang="fr-BE" sz="2600">
                <a:solidFill>
                  <a:srgbClr val="000000"/>
                </a:solidFill>
                <a:latin typeface="Arial Narrow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‹N°›</a:t>
            </a:fld>
            <a:endParaRPr lang="fr-BE" sz="260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690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934" y="-127000"/>
            <a:ext cx="12479867" cy="71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Image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107" y="6349901"/>
            <a:ext cx="15240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3712" y="6148323"/>
            <a:ext cx="3264363" cy="75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54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Lucida Grande" pitchFamily="112" charset="0"/>
          <a:ea typeface="ヒラギノ角ゴ Pro W3" pitchFamily="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6"/>
          <p:cNvSpPr txBox="1">
            <a:spLocks noChangeArrowheads="1"/>
          </p:cNvSpPr>
          <p:nvPr/>
        </p:nvSpPr>
        <p:spPr bwMode="auto">
          <a:xfrm>
            <a:off x="1775520" y="2204864"/>
            <a:ext cx="8892480" cy="36004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1pPr>
            <a:lvl2pPr marL="742950" indent="-28575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2pPr>
            <a:lvl3pPr marL="11430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3pPr>
            <a:lvl4pPr marL="16002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4pPr>
            <a:lvl5pPr marL="2057400" indent="-228600"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charset="0"/>
                <a:ea typeface="ヒラギノ角ゴ Pro W3" pitchFamily="112" charset="-128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fr-BE" sz="3600" b="1" u="sng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3600" b="1" dirty="0">
                <a:solidFill>
                  <a:srgbClr val="990033"/>
                </a:solidFill>
                <a:latin typeface="Arial Narrow" pitchFamily="34" charset="0"/>
              </a:rPr>
              <a:t>INTERVENTION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2800" b="1" dirty="0">
                <a:solidFill>
                  <a:srgbClr val="990033"/>
                </a:solidFill>
                <a:latin typeface="Arial Narrow" panose="020B0606020202030204" pitchFamily="34" charset="0"/>
              </a:rPr>
              <a:t>La validation des compétences dans le Plan Marshall 4.0 en Wallonie</a:t>
            </a:r>
            <a:r>
              <a:rPr lang="fr-BE" sz="2800" dirty="0">
                <a:solidFill>
                  <a:srgbClr val="990033"/>
                </a:solidFill>
                <a:latin typeface="Arial Narrow" panose="020B0606020202030204" pitchFamily="34" charset="0"/>
              </a:rPr>
              <a:t> </a:t>
            </a:r>
            <a:endParaRPr lang="fr-BE" sz="2800" dirty="0">
              <a:solidFill>
                <a:srgbClr val="000000"/>
              </a:solidFill>
              <a:latin typeface="Arial Narrow" panose="020B060602020203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BE" sz="2800" b="1" i="1" dirty="0">
                <a:solidFill>
                  <a:srgbClr val="000000"/>
                </a:solidFill>
                <a:latin typeface="Arial Narrow" panose="020B0606020202030204" pitchFamily="34" charset="0"/>
              </a:rPr>
              <a:t>Capucine</a:t>
            </a:r>
            <a:r>
              <a:rPr lang="fr-BE" sz="2800" i="1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fr-BE" sz="2800" b="1" i="1" dirty="0">
                <a:solidFill>
                  <a:srgbClr val="000000"/>
                </a:solidFill>
                <a:latin typeface="Arial Narrow" panose="020B0606020202030204" pitchFamily="34" charset="0"/>
              </a:rPr>
              <a:t>Anbergen, </a:t>
            </a:r>
            <a:r>
              <a:rPr lang="fr-BE" sz="2800" i="1" dirty="0">
                <a:solidFill>
                  <a:srgbClr val="000000"/>
                </a:solidFill>
                <a:latin typeface="Arial Narrow" panose="020B0606020202030204" pitchFamily="34" charset="0"/>
              </a:rPr>
              <a:t>Experte méthodologique au Consortium de validation des compétences</a:t>
            </a:r>
            <a:endParaRPr lang="fr-BE" sz="2400" b="1" i="1" u="sng" dirty="0">
              <a:solidFill>
                <a:srgbClr val="99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01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754973" y="2060848"/>
            <a:ext cx="8661508" cy="486287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Nous avons besoin de votre collaboration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Peut-on bénéficier des ressources des secteurs (compétences, matériel, formateurs…) à ces fins?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Seriez-vous disposés à collaborer dans un projet pilote?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Organisez-vous des formations qui pourraient répondre à nos besoins?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Nos étapes de travail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: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Identifier 3 secteurs pour développer des projets pilotes;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Repérer les métiers dont les compétences sont validées en quantité suffisante et pour lesquels les taux de réussite sont bas ou moyens;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Analyser les difficultés avec les opérateurs et les Centres de validation;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Contacter les secteurs pour développer ensemble des formations de renforcement</a:t>
            </a:r>
          </a:p>
        </p:txBody>
      </p:sp>
    </p:spTree>
    <p:extLst>
      <p:ext uri="{BB962C8B-B14F-4D97-AF65-F5344CB8AC3E}">
        <p14:creationId xmlns:p14="http://schemas.microsoft.com/office/powerpoint/2010/main" val="1809134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03512" y="2132857"/>
            <a:ext cx="885666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i="1" u="sng" dirty="0">
                <a:solidFill>
                  <a:srgbClr val="000000"/>
                </a:solidFill>
                <a:latin typeface="Arial Narrow" pitchFamily="34" charset="0"/>
              </a:rPr>
              <a:t>MESURE I.1.</a:t>
            </a:r>
            <a:r>
              <a:rPr lang="fr-FR" i="1" dirty="0">
                <a:solidFill>
                  <a:srgbClr val="000000"/>
                </a:solidFill>
                <a:latin typeface="Arial Narrow" pitchFamily="34" charset="0"/>
              </a:rPr>
              <a:t> - Booster </a:t>
            </a:r>
            <a:r>
              <a:rPr lang="fr-FR" i="1" dirty="0">
                <a:solidFill>
                  <a:srgbClr val="000000"/>
                </a:solidFill>
                <a:latin typeface="Arial Narrow" pitchFamily="34" charset="0"/>
              </a:rPr>
              <a:t>l’alternance comme dispositif permettant l’accès au marché du travail ou le retour à l’emploi (mieux exploiter les potentialités de l’apprentissage en alternance, répondre aux besoins des entreprises, les rendre plus compétitives, augmenter la qualification des apprenants, </a:t>
            </a:r>
            <a:r>
              <a:rPr lang="fr-FR" i="1" dirty="0">
                <a:solidFill>
                  <a:srgbClr val="000000"/>
                </a:solidFill>
                <a:latin typeface="Arial Narrow" pitchFamily="34" charset="0"/>
              </a:rPr>
              <a:t>demandeurs d’emploi, </a:t>
            </a:r>
            <a:r>
              <a:rPr lang="fr-FR" i="1" dirty="0">
                <a:solidFill>
                  <a:srgbClr val="000000"/>
                </a:solidFill>
                <a:latin typeface="Arial Narrow" pitchFamily="34" charset="0"/>
              </a:rPr>
              <a:t>travailleurs)</a:t>
            </a:r>
            <a:endParaRPr lang="fr-BE" dirty="0">
              <a:solidFill>
                <a:srgbClr val="000000"/>
              </a:solidFill>
              <a:latin typeface="Arial Narrow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775520" y="3356992"/>
          <a:ext cx="8640960" cy="2831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1357"/>
                <a:gridCol w="7769603"/>
              </a:tblGrid>
              <a:tr h="7586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fr-BE" sz="18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b="0" u="sng" dirty="0">
                          <a:effectLst/>
                          <a:latin typeface="Arial Narrow" panose="020B0606020202030204" pitchFamily="34" charset="0"/>
                        </a:rPr>
                        <a:t>ACTION </a:t>
                      </a:r>
                      <a:r>
                        <a:rPr lang="fr-FR" sz="1800" b="0" u="sng" dirty="0" smtClean="0">
                          <a:effectLst/>
                          <a:latin typeface="Arial Narrow" panose="020B0606020202030204" pitchFamily="34" charset="0"/>
                        </a:rPr>
                        <a:t>I.1.3.</a:t>
                      </a:r>
                      <a:r>
                        <a:rPr lang="fr-FR" sz="1800" b="0" u="none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fr-FR" sz="1800" b="0" dirty="0">
                          <a:effectLst/>
                          <a:latin typeface="Arial Narrow" panose="020B0606020202030204" pitchFamily="34" charset="0"/>
                        </a:rPr>
                        <a:t>- Amplifier la reconnaissance des savoirs et des savoir-faire professionnels acquis en dehors des filières de formation et d'enseignement classiques</a:t>
                      </a:r>
                      <a:endParaRPr lang="fr-BE" sz="18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 Narrow" panose="020B0606020202030204" pitchFamily="34" charset="0"/>
                        </a:rPr>
                        <a:t>Étape 1</a:t>
                      </a:r>
                      <a:endParaRPr lang="fr-BE" sz="18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Définir une liste des métiers à développer dans l’offre de validation des compétences du consortium notamment en ciblant les métiers d’avenir ou émergents. </a:t>
                      </a:r>
                      <a:endParaRPr lang="fr-BE" sz="18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>
                        <a:alpha val="20000"/>
                      </a:srgbClr>
                    </a:solidFill>
                  </a:tcPr>
                </a:tc>
              </a:tr>
              <a:tr h="3291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 Narrow" panose="020B0606020202030204" pitchFamily="34" charset="0"/>
                        </a:rPr>
                        <a:t>Étape 2</a:t>
                      </a:r>
                      <a:endParaRPr lang="fr-BE" sz="18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Développer les épreuves correspondantes</a:t>
                      </a:r>
                      <a:endParaRPr lang="fr-BE" sz="18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>
                        <a:alpha val="20000"/>
                      </a:srgbClr>
                    </a:solidFill>
                  </a:tcPr>
                </a:tc>
              </a:tr>
              <a:tr h="437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 Narrow" panose="020B0606020202030204" pitchFamily="34" charset="0"/>
                        </a:rPr>
                        <a:t>Étape 3</a:t>
                      </a:r>
                      <a:endParaRPr lang="fr-BE" sz="18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Agréer les centres de validation des compétences ad hoc pour ces épreuves</a:t>
                      </a:r>
                      <a:endParaRPr lang="fr-BE" sz="18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>
                        <a:alpha val="20000"/>
                      </a:srgbClr>
                    </a:solidFill>
                  </a:tcPr>
                </a:tc>
              </a:tr>
              <a:tr h="6582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  <a:latin typeface="Arial Narrow" panose="020B0606020202030204" pitchFamily="34" charset="0"/>
                        </a:rPr>
                        <a:t>Étape 4</a:t>
                      </a:r>
                      <a:endParaRPr lang="fr-BE" sz="1800" b="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 Narrow" panose="020B0606020202030204" pitchFamily="34" charset="0"/>
                        </a:rPr>
                        <a:t>Développer et mettre en œuvre l’approche « dossier » dans le cadre de la validation des compétences</a:t>
                      </a:r>
                      <a:endParaRPr lang="fr-BE" sz="1800" dirty="0">
                        <a:effectLst/>
                        <a:latin typeface="Arial Narrow" panose="020B0606020202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E345C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291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39206" y="2060849"/>
            <a:ext cx="867727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ctr" eaLnBrk="0" fontAlgn="base" hangingPunct="0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Objectifs de </a:t>
            </a: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production du CVDC</a:t>
            </a:r>
            <a:endParaRPr lang="fr-BE" sz="2400" b="1" dirty="0">
              <a:solidFill>
                <a:srgbClr val="9E34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Reconnaître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officiellement les compétences acquises dans le cadre des activités menées pour un métier d’avenir, émergent ou d’une spécialisation.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 err="1">
                <a:solidFill>
                  <a:srgbClr val="000000"/>
                </a:solidFill>
                <a:latin typeface="Arial Narrow" pitchFamily="34" charset="0"/>
              </a:rPr>
              <a:t>Visibiliser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les compétences portées à destination des acteurs de l’emploi, de la formation et de l’orientation.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Préparer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les reprises en formation des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demandeur d’emploi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et des travailleurs à l’exercice de ces activités afin de réduire </a:t>
            </a:r>
            <a:r>
              <a:rPr lang="fr-BE" sz="2200" dirty="0" err="1">
                <a:solidFill>
                  <a:srgbClr val="000000"/>
                </a:solidFill>
                <a:latin typeface="Arial Narrow" pitchFamily="34" charset="0"/>
              </a:rPr>
              <a:t>proactivement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la tension sur le marché de l’emploi.</a:t>
            </a:r>
          </a:p>
        </p:txBody>
      </p:sp>
    </p:spTree>
    <p:extLst>
      <p:ext uri="{BB962C8B-B14F-4D97-AF65-F5344CB8AC3E}">
        <p14:creationId xmlns:p14="http://schemas.microsoft.com/office/powerpoint/2010/main" val="9587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me 4"/>
          <p:cNvGraphicFramePr/>
          <p:nvPr>
            <p:extLst/>
          </p:nvPr>
        </p:nvGraphicFramePr>
        <p:xfrm>
          <a:off x="3647728" y="1988840"/>
          <a:ext cx="547260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91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754973" y="2060848"/>
            <a:ext cx="8661508" cy="4832092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Formation de renforcement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b="1" dirty="0">
              <a:solidFill>
                <a:srgbClr val="9E345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L’action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de formation est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décidée dans le cadre de la guidance individuelle liée à la validation des compétences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 : L’action de formation n’est donc pas systématique mais proposée lors d’un entretien et répond à un besoin identifié pour maximiser les chances de réussite à l’épreuve de validation des compétences.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L’action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de formation est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courte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 : elle est ciblée et relativement courte (fourchette à déterminer). 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L’action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de formation est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consistante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 : elle vise le développement de compétences et est basée sur un référentiel de formation ad hoc.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Ces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formations ne font donc pas concurrence à l’offre actuelle des opérateurs, et ne seront annoncées dans les catalogues qu’en lien avec la validation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.</a:t>
            </a: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5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754973" y="2060849"/>
            <a:ext cx="8661508" cy="4185761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Exemples de formations de renforcement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Formations organisées par les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opérateurs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: 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montage des pneus, 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 err="1">
                <a:solidFill>
                  <a:srgbClr val="000000"/>
                </a:solidFill>
                <a:latin typeface="Arial Narrow" pitchFamily="34" charset="0"/>
              </a:rPr>
              <a:t>refresh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 cariste, 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règle de 3,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…</a:t>
            </a: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Formations organisées par les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secteurs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: 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RGIE, 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lectures de plans, 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connaissance des produits du bar,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…</a:t>
            </a: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16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754973" y="2060849"/>
            <a:ext cx="8661508" cy="452431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Actions envisagées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1. Développer, ajuster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l’offre de formation existante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, faire circuler l’information entre opérateurs et avec les secteurs…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Compléter le tableau avec les formations existantes;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Informer les Centre de validation des différents opérateurs des formations existantes pour orienter les candidats qui en ont besoin vers ces formations;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Ajuster les dates des formations et des épreuves pour permettre d’enchaîner les modules de formation et les épreuves (max 15 jours entre les 2);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Rendre visible l’offre de formation de renforcement sur le site Internet du CVDC.</a:t>
            </a:r>
          </a:p>
        </p:txBody>
      </p:sp>
    </p:spTree>
    <p:extLst>
      <p:ext uri="{BB962C8B-B14F-4D97-AF65-F5344CB8AC3E}">
        <p14:creationId xmlns:p14="http://schemas.microsoft.com/office/powerpoint/2010/main" val="2167339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754973" y="2060848"/>
            <a:ext cx="8661508" cy="341632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Actions envisagées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2.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Organiser d’autres formations 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pour répondre à des besoins en termes de compétences à développer:</a:t>
            </a: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u="sng" dirty="0">
                <a:solidFill>
                  <a:srgbClr val="000000"/>
                </a:solidFill>
                <a:latin typeface="Arial Narrow" pitchFamily="34" charset="0"/>
              </a:rPr>
              <a:t>Modules courts sur des besoins ciblés </a:t>
            </a:r>
            <a:r>
              <a:rPr lang="fr-BE" sz="2000" dirty="0">
                <a:solidFill>
                  <a:srgbClr val="000000"/>
                </a:solidFill>
                <a:latin typeface="Arial Narrow" pitchFamily="34" charset="0"/>
              </a:rPr>
              <a:t>(par ex: tapisserie pour l’épreuve de peintre </a:t>
            </a:r>
            <a:r>
              <a:rPr lang="fr-BE" sz="2000">
                <a:solidFill>
                  <a:srgbClr val="000000"/>
                </a:solidFill>
                <a:latin typeface="Arial Narrow" pitchFamily="34" charset="0"/>
              </a:rPr>
              <a:t>en bâtiment…)</a:t>
            </a:r>
            <a:endParaRPr lang="fr-BE" sz="2000" dirty="0">
              <a:solidFill>
                <a:srgbClr val="000000"/>
              </a:solidFill>
              <a:latin typeface="Arial Narrow" pitchFamily="34" charset="0"/>
            </a:endParaRPr>
          </a:p>
          <a:p>
            <a:pPr marL="1714500" lvl="3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endParaRPr lang="fr-BE" sz="2000" dirty="0">
              <a:solidFill>
                <a:srgbClr val="000000"/>
              </a:solidFill>
              <a:latin typeface="Arial Narrow" pitchFamily="34" charset="0"/>
            </a:endParaRPr>
          </a:p>
          <a:p>
            <a:pPr marL="1257300" lvl="2" indent="-342900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  <a:buFont typeface="Arial" panose="020B0604020202020204" pitchFamily="34" charset="0"/>
              <a:buChar char="•"/>
            </a:pPr>
            <a:r>
              <a:rPr lang="fr-BE" sz="2200" u="sng" dirty="0">
                <a:solidFill>
                  <a:srgbClr val="000000"/>
                </a:solidFill>
                <a:latin typeface="Arial Narrow" pitchFamily="34" charset="0"/>
              </a:rPr>
              <a:t>Stages pour augmenter la pratique </a:t>
            </a:r>
            <a:r>
              <a:rPr lang="fr-BE" sz="2000" dirty="0">
                <a:solidFill>
                  <a:srgbClr val="000000"/>
                </a:solidFill>
                <a:latin typeface="Arial Narrow" pitchFamily="34" charset="0"/>
              </a:rPr>
              <a:t>(une ou deux semaines dans une entreprise pour répéter les gestes…)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4357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1"/>
          <p:cNvSpPr txBox="1">
            <a:spLocks noChangeArrowheads="1"/>
          </p:cNvSpPr>
          <p:nvPr/>
        </p:nvSpPr>
        <p:spPr bwMode="auto">
          <a:xfrm>
            <a:off x="1754973" y="2060848"/>
            <a:ext cx="8661508" cy="21544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400" b="1" dirty="0">
                <a:solidFill>
                  <a:srgbClr val="9E345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Actions envisagées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endParaRPr lang="fr-BE" sz="2200" dirty="0">
              <a:solidFill>
                <a:srgbClr val="000000"/>
              </a:solidFill>
              <a:latin typeface="Arial Narrow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Pour l’ajustement de formations existantes ou le développement de nouvelles formations, nous souhaitons avancer sur des </a:t>
            </a:r>
            <a:r>
              <a:rPr lang="fr-BE" sz="2200" b="1" dirty="0">
                <a:solidFill>
                  <a:srgbClr val="9E345C"/>
                </a:solidFill>
                <a:latin typeface="Arial Narrow" pitchFamily="34" charset="0"/>
              </a:rPr>
              <a:t>projets pilotes</a:t>
            </a: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990033"/>
              </a:buClr>
            </a:pPr>
            <a:r>
              <a:rPr lang="fr-BE" sz="2200" dirty="0">
                <a:solidFill>
                  <a:srgbClr val="000000"/>
                </a:solidFill>
                <a:latin typeface="Arial Narrow" pitchFamily="34" charset="0"/>
              </a:rPr>
              <a:t>Le défi se situe notamment au niveau de la constitution de groupes suffisamment grand pour organiser les formations.</a:t>
            </a:r>
          </a:p>
        </p:txBody>
      </p:sp>
    </p:spTree>
    <p:extLst>
      <p:ext uri="{BB962C8B-B14F-4D97-AF65-F5344CB8AC3E}">
        <p14:creationId xmlns:p14="http://schemas.microsoft.com/office/powerpoint/2010/main" val="219862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Lucida Grande"/>
        <a:ea typeface="ヒラギノ角ゴ Pro W3"/>
        <a:cs typeface=""/>
      </a:majorFont>
      <a:minorFont>
        <a:latin typeface="Lucida Grande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12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</Words>
  <Application>Microsoft Office PowerPoint</Application>
  <PresentationFormat>Grand écran</PresentationFormat>
  <Paragraphs>71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Arial Narrow</vt:lpstr>
      <vt:lpstr>Calibri</vt:lpstr>
      <vt:lpstr>Lucida Grande</vt:lpstr>
      <vt:lpstr>Times New Roman</vt:lpstr>
      <vt:lpstr>ヒラギノ角ゴ Pro W3</vt:lpstr>
      <vt:lpstr>Nouvelle présentation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Misonne Sébastienne</dc:creator>
  <cp:lastModifiedBy>Misonne Sébastienne</cp:lastModifiedBy>
  <cp:revision>1</cp:revision>
  <dcterms:created xsi:type="dcterms:W3CDTF">2017-05-15T14:21:55Z</dcterms:created>
  <dcterms:modified xsi:type="dcterms:W3CDTF">2017-05-15T14:22:25Z</dcterms:modified>
</cp:coreProperties>
</file>