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handoutMasterIdLst>
    <p:handoutMasterId r:id="rId45"/>
  </p:handoutMasterIdLst>
  <p:sldIdLst>
    <p:sldId id="437" r:id="rId2"/>
    <p:sldId id="429" r:id="rId3"/>
    <p:sldId id="442" r:id="rId4"/>
    <p:sldId id="443" r:id="rId5"/>
    <p:sldId id="474" r:id="rId6"/>
    <p:sldId id="475" r:id="rId7"/>
    <p:sldId id="476" r:id="rId8"/>
    <p:sldId id="477" r:id="rId9"/>
    <p:sldId id="478" r:id="rId10"/>
    <p:sldId id="479" r:id="rId11"/>
    <p:sldId id="480" r:id="rId12"/>
    <p:sldId id="483" r:id="rId13"/>
    <p:sldId id="464" r:id="rId14"/>
    <p:sldId id="458" r:id="rId15"/>
    <p:sldId id="461" r:id="rId16"/>
    <p:sldId id="459" r:id="rId17"/>
    <p:sldId id="460" r:id="rId18"/>
    <p:sldId id="462" r:id="rId19"/>
    <p:sldId id="450" r:id="rId20"/>
    <p:sldId id="451" r:id="rId21"/>
    <p:sldId id="452" r:id="rId22"/>
    <p:sldId id="453" r:id="rId23"/>
    <p:sldId id="473" r:id="rId24"/>
    <p:sldId id="454" r:id="rId25"/>
    <p:sldId id="455" r:id="rId26"/>
    <p:sldId id="456" r:id="rId27"/>
    <p:sldId id="501" r:id="rId28"/>
    <p:sldId id="502" r:id="rId29"/>
    <p:sldId id="463" r:id="rId30"/>
    <p:sldId id="509" r:id="rId31"/>
    <p:sldId id="457" r:id="rId32"/>
    <p:sldId id="504" r:id="rId33"/>
    <p:sldId id="505" r:id="rId34"/>
    <p:sldId id="506" r:id="rId35"/>
    <p:sldId id="507" r:id="rId36"/>
    <p:sldId id="508" r:id="rId37"/>
    <p:sldId id="484" r:id="rId38"/>
    <p:sldId id="488" r:id="rId39"/>
    <p:sldId id="489" r:id="rId40"/>
    <p:sldId id="500" r:id="rId41"/>
    <p:sldId id="466" r:id="rId42"/>
    <p:sldId id="467" r:id="rId43"/>
  </p:sldIdLst>
  <p:sldSz cx="9144000" cy="6858000" type="screen4x3"/>
  <p:notesSz cx="6797675" cy="9926638"/>
  <p:defaultTextStyle>
    <a:defPPr>
      <a:defRPr lang="fr-FR"/>
    </a:defPPr>
    <a:lvl1pPr algn="l" rtl="0" fontAlgn="base">
      <a:spcBef>
        <a:spcPct val="0"/>
      </a:spcBef>
      <a:spcAft>
        <a:spcPct val="0"/>
      </a:spcAft>
      <a:defRPr sz="2600" kern="1200">
        <a:solidFill>
          <a:schemeClr val="tx1"/>
        </a:solidFill>
        <a:latin typeface="Arial Narrow" pitchFamily="34" charset="0"/>
        <a:ea typeface="ヒラギノ角ゴ Pro W3"/>
        <a:cs typeface="ヒラギノ角ゴ Pro W3"/>
      </a:defRPr>
    </a:lvl1pPr>
    <a:lvl2pPr marL="457200" algn="l" rtl="0" fontAlgn="base">
      <a:spcBef>
        <a:spcPct val="0"/>
      </a:spcBef>
      <a:spcAft>
        <a:spcPct val="0"/>
      </a:spcAft>
      <a:defRPr sz="2600" kern="1200">
        <a:solidFill>
          <a:schemeClr val="tx1"/>
        </a:solidFill>
        <a:latin typeface="Arial Narrow" pitchFamily="34" charset="0"/>
        <a:ea typeface="ヒラギノ角ゴ Pro W3"/>
        <a:cs typeface="ヒラギノ角ゴ Pro W3"/>
      </a:defRPr>
    </a:lvl2pPr>
    <a:lvl3pPr marL="914400" algn="l" rtl="0" fontAlgn="base">
      <a:spcBef>
        <a:spcPct val="0"/>
      </a:spcBef>
      <a:spcAft>
        <a:spcPct val="0"/>
      </a:spcAft>
      <a:defRPr sz="2600" kern="1200">
        <a:solidFill>
          <a:schemeClr val="tx1"/>
        </a:solidFill>
        <a:latin typeface="Arial Narrow" pitchFamily="34" charset="0"/>
        <a:ea typeface="ヒラギノ角ゴ Pro W3"/>
        <a:cs typeface="ヒラギノ角ゴ Pro W3"/>
      </a:defRPr>
    </a:lvl3pPr>
    <a:lvl4pPr marL="1371600" algn="l" rtl="0" fontAlgn="base">
      <a:spcBef>
        <a:spcPct val="0"/>
      </a:spcBef>
      <a:spcAft>
        <a:spcPct val="0"/>
      </a:spcAft>
      <a:defRPr sz="2600" kern="1200">
        <a:solidFill>
          <a:schemeClr val="tx1"/>
        </a:solidFill>
        <a:latin typeface="Arial Narrow" pitchFamily="34" charset="0"/>
        <a:ea typeface="ヒラギノ角ゴ Pro W3"/>
        <a:cs typeface="ヒラギノ角ゴ Pro W3"/>
      </a:defRPr>
    </a:lvl4pPr>
    <a:lvl5pPr marL="1828800" algn="l" rtl="0" fontAlgn="base">
      <a:spcBef>
        <a:spcPct val="0"/>
      </a:spcBef>
      <a:spcAft>
        <a:spcPct val="0"/>
      </a:spcAft>
      <a:defRPr sz="2600" kern="1200">
        <a:solidFill>
          <a:schemeClr val="tx1"/>
        </a:solidFill>
        <a:latin typeface="Arial Narrow" pitchFamily="34" charset="0"/>
        <a:ea typeface="ヒラギノ角ゴ Pro W3"/>
        <a:cs typeface="ヒラギノ角ゴ Pro W3"/>
      </a:defRPr>
    </a:lvl5pPr>
    <a:lvl6pPr marL="2286000" algn="l" defTabSz="914400" rtl="0" eaLnBrk="1" latinLnBrk="0" hangingPunct="1">
      <a:defRPr sz="2600" kern="1200">
        <a:solidFill>
          <a:schemeClr val="tx1"/>
        </a:solidFill>
        <a:latin typeface="Arial Narrow" pitchFamily="34" charset="0"/>
        <a:ea typeface="ヒラギノ角ゴ Pro W3"/>
        <a:cs typeface="ヒラギノ角ゴ Pro W3"/>
      </a:defRPr>
    </a:lvl6pPr>
    <a:lvl7pPr marL="2743200" algn="l" defTabSz="914400" rtl="0" eaLnBrk="1" latinLnBrk="0" hangingPunct="1">
      <a:defRPr sz="2600" kern="1200">
        <a:solidFill>
          <a:schemeClr val="tx1"/>
        </a:solidFill>
        <a:latin typeface="Arial Narrow" pitchFamily="34" charset="0"/>
        <a:ea typeface="ヒラギノ角ゴ Pro W3"/>
        <a:cs typeface="ヒラギノ角ゴ Pro W3"/>
      </a:defRPr>
    </a:lvl7pPr>
    <a:lvl8pPr marL="3200400" algn="l" defTabSz="914400" rtl="0" eaLnBrk="1" latinLnBrk="0" hangingPunct="1">
      <a:defRPr sz="2600" kern="1200">
        <a:solidFill>
          <a:schemeClr val="tx1"/>
        </a:solidFill>
        <a:latin typeface="Arial Narrow" pitchFamily="34" charset="0"/>
        <a:ea typeface="ヒラギノ角ゴ Pro W3"/>
        <a:cs typeface="ヒラギノ角ゴ Pro W3"/>
      </a:defRPr>
    </a:lvl8pPr>
    <a:lvl9pPr marL="3657600" algn="l" defTabSz="914400" rtl="0" eaLnBrk="1" latinLnBrk="0" hangingPunct="1">
      <a:defRPr sz="2600" kern="1200">
        <a:solidFill>
          <a:schemeClr val="tx1"/>
        </a:solidFill>
        <a:latin typeface="Arial Narrow"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990033"/>
    <a:srgbClr val="B8003D"/>
    <a:srgbClr val="66003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0" autoAdjust="0"/>
    <p:restoredTop sz="85714" autoAdjust="0"/>
  </p:normalViewPr>
  <p:slideViewPr>
    <p:cSldViewPr>
      <p:cViewPr varScale="1">
        <p:scale>
          <a:sx n="100" d="100"/>
          <a:sy n="100" d="100"/>
        </p:scale>
        <p:origin x="208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88"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3BCCF-635D-4418-A990-1551DD09EB8D}" type="doc">
      <dgm:prSet loTypeId="urn:microsoft.com/office/officeart/2005/8/layout/radial6" loCatId="cycle" qsTypeId="urn:microsoft.com/office/officeart/2005/8/quickstyle/simple1#2" qsCatId="simple" csTypeId="urn:microsoft.com/office/officeart/2005/8/colors/accent2_1" csCatId="accent2" phldr="1"/>
      <dgm:spPr/>
      <dgm:t>
        <a:bodyPr/>
        <a:lstStyle/>
        <a:p>
          <a:endParaRPr lang="fr-BE"/>
        </a:p>
      </dgm:t>
    </dgm:pt>
    <dgm:pt modelId="{F43010C5-D5C1-4AF9-B4DA-70A17290FDE9}">
      <dgm:prSet phldrT="[Texte]" custT="1"/>
      <dgm:spPr/>
      <dgm:t>
        <a:bodyPr/>
        <a:lstStyle/>
        <a:p>
          <a:r>
            <a:rPr lang="fr-BE" sz="2000" b="1" dirty="0" smtClean="0">
              <a:solidFill>
                <a:srgbClr val="990033"/>
              </a:solidFill>
              <a:latin typeface="Arial Narrow" pitchFamily="34" charset="0"/>
            </a:rPr>
            <a:t>1- Référentiel de validation</a:t>
          </a:r>
        </a:p>
      </dgm:t>
    </dgm:pt>
    <dgm:pt modelId="{CBB8E461-877F-4B2C-8656-B3356960176D}" type="parTrans" cxnId="{33DBB92D-2F80-41A0-94B8-EDADB658D0A3}">
      <dgm:prSet/>
      <dgm:spPr/>
      <dgm:t>
        <a:bodyPr/>
        <a:lstStyle/>
        <a:p>
          <a:endParaRPr lang="fr-BE"/>
        </a:p>
      </dgm:t>
    </dgm:pt>
    <dgm:pt modelId="{C0A1709C-30F4-4B2D-B358-375C21DBE6A0}" type="sibTrans" cxnId="{33DBB92D-2F80-41A0-94B8-EDADB658D0A3}">
      <dgm:prSet/>
      <dgm:spPr/>
      <dgm:t>
        <a:bodyPr/>
        <a:lstStyle/>
        <a:p>
          <a:endParaRPr lang="fr-BE"/>
        </a:p>
      </dgm:t>
    </dgm:pt>
    <dgm:pt modelId="{B9F6C5C8-2B02-4A5B-BE37-965A04B425D8}">
      <dgm:prSet phldrT="[Texte]" custT="1"/>
      <dgm:spPr/>
      <dgm:t>
        <a:bodyPr/>
        <a:lstStyle/>
        <a:p>
          <a:r>
            <a:rPr lang="fr-BE" sz="2000" b="1" dirty="0" smtClean="0">
              <a:solidFill>
                <a:srgbClr val="990033"/>
              </a:solidFill>
              <a:latin typeface="Arial Narrow" pitchFamily="34" charset="0"/>
            </a:rPr>
            <a:t>2-</a:t>
          </a:r>
        </a:p>
        <a:p>
          <a:r>
            <a:rPr lang="fr-BE" sz="2000" b="1" dirty="0" smtClean="0">
              <a:solidFill>
                <a:srgbClr val="990033"/>
              </a:solidFill>
              <a:latin typeface="Arial Narrow" pitchFamily="34" charset="0"/>
            </a:rPr>
            <a:t>Agrément des centres</a:t>
          </a:r>
          <a:endParaRPr lang="fr-BE" sz="2000" b="1" dirty="0">
            <a:solidFill>
              <a:srgbClr val="990033"/>
            </a:solidFill>
            <a:latin typeface="Arial Narrow" pitchFamily="34" charset="0"/>
          </a:endParaRPr>
        </a:p>
      </dgm:t>
    </dgm:pt>
    <dgm:pt modelId="{3E0EF222-3878-475C-B14B-4BF0590A2B4A}" type="parTrans" cxnId="{E75A398A-B45B-448B-95C1-AAFF73B15DE1}">
      <dgm:prSet/>
      <dgm:spPr/>
      <dgm:t>
        <a:bodyPr/>
        <a:lstStyle/>
        <a:p>
          <a:endParaRPr lang="fr-BE"/>
        </a:p>
      </dgm:t>
    </dgm:pt>
    <dgm:pt modelId="{8FFC7E71-CC2C-4925-A8DD-8427E3E04E5B}" type="sibTrans" cxnId="{E75A398A-B45B-448B-95C1-AAFF73B15DE1}">
      <dgm:prSet/>
      <dgm:spPr/>
      <dgm:t>
        <a:bodyPr/>
        <a:lstStyle/>
        <a:p>
          <a:endParaRPr lang="fr-BE"/>
        </a:p>
      </dgm:t>
    </dgm:pt>
    <dgm:pt modelId="{F9EBB635-0660-408D-BE74-8154F5BE50E3}">
      <dgm:prSet phldrT="[Texte]" custT="1"/>
      <dgm:spPr/>
      <dgm:t>
        <a:bodyPr/>
        <a:lstStyle/>
        <a:p>
          <a:r>
            <a:rPr lang="fr-BE" sz="2000" b="1" dirty="0" smtClean="0">
              <a:solidFill>
                <a:srgbClr val="990033"/>
              </a:solidFill>
              <a:latin typeface="Arial Narrow" pitchFamily="34" charset="0"/>
            </a:rPr>
            <a:t>3-</a:t>
          </a:r>
        </a:p>
        <a:p>
          <a:r>
            <a:rPr lang="fr-BE" sz="2000" b="1" dirty="0" smtClean="0">
              <a:solidFill>
                <a:srgbClr val="990033"/>
              </a:solidFill>
              <a:latin typeface="Arial Narrow" pitchFamily="34" charset="0"/>
            </a:rPr>
            <a:t>Epreuve de validation </a:t>
          </a:r>
        </a:p>
      </dgm:t>
    </dgm:pt>
    <dgm:pt modelId="{EA6D9E92-D731-46CA-81C7-28FFEA31281E}" type="parTrans" cxnId="{00C8F41D-6AC3-4D67-B43A-3C9526D28C0F}">
      <dgm:prSet/>
      <dgm:spPr/>
      <dgm:t>
        <a:bodyPr/>
        <a:lstStyle/>
        <a:p>
          <a:endParaRPr lang="fr-BE"/>
        </a:p>
      </dgm:t>
    </dgm:pt>
    <dgm:pt modelId="{8630EE04-E186-4519-A605-4CA4C66AC3CA}" type="sibTrans" cxnId="{00C8F41D-6AC3-4D67-B43A-3C9526D28C0F}">
      <dgm:prSet/>
      <dgm:spPr/>
      <dgm:t>
        <a:bodyPr/>
        <a:lstStyle/>
        <a:p>
          <a:endParaRPr lang="fr-BE"/>
        </a:p>
      </dgm:t>
    </dgm:pt>
    <dgm:pt modelId="{B9F9A1EF-C87B-49BE-AD1F-CE33466F7C46}">
      <dgm:prSet phldrT="[Texte]" custT="1"/>
      <dgm:spPr/>
      <dgm:t>
        <a:bodyPr/>
        <a:lstStyle/>
        <a:p>
          <a:r>
            <a:rPr lang="fr-BE" sz="2000" b="1" dirty="0" smtClean="0">
              <a:solidFill>
                <a:srgbClr val="990033"/>
              </a:solidFill>
              <a:latin typeface="Arial Narrow" pitchFamily="34" charset="0"/>
            </a:rPr>
            <a:t>4- </a:t>
          </a:r>
        </a:p>
        <a:p>
          <a:r>
            <a:rPr lang="fr-BE" sz="2000" b="1" dirty="0" smtClean="0">
              <a:solidFill>
                <a:srgbClr val="990033"/>
              </a:solidFill>
              <a:latin typeface="Arial Narrow" pitchFamily="34" charset="0"/>
            </a:rPr>
            <a:t>Délivrance</a:t>
          </a:r>
        </a:p>
        <a:p>
          <a:r>
            <a:rPr lang="fr-BE" sz="2000" b="1" dirty="0" smtClean="0">
              <a:solidFill>
                <a:srgbClr val="990033"/>
              </a:solidFill>
              <a:latin typeface="Arial Narrow" pitchFamily="34" charset="0"/>
            </a:rPr>
            <a:t>Titre</a:t>
          </a:r>
          <a:endParaRPr lang="fr-BE" sz="2000" b="1" dirty="0">
            <a:solidFill>
              <a:srgbClr val="990033"/>
            </a:solidFill>
            <a:latin typeface="Arial Narrow" pitchFamily="34" charset="0"/>
          </a:endParaRPr>
        </a:p>
      </dgm:t>
    </dgm:pt>
    <dgm:pt modelId="{5E0F46CF-6682-400D-81EF-F7CF25CEDBB5}" type="parTrans" cxnId="{27AF7A72-8B4D-43E6-8E22-7F58DFDD9F72}">
      <dgm:prSet/>
      <dgm:spPr/>
      <dgm:t>
        <a:bodyPr/>
        <a:lstStyle/>
        <a:p>
          <a:endParaRPr lang="fr-BE"/>
        </a:p>
      </dgm:t>
    </dgm:pt>
    <dgm:pt modelId="{3C1BEE09-2646-4D2E-B924-3E50381F9C79}" type="sibTrans" cxnId="{27AF7A72-8B4D-43E6-8E22-7F58DFDD9F72}">
      <dgm:prSet/>
      <dgm:spPr/>
      <dgm:t>
        <a:bodyPr/>
        <a:lstStyle/>
        <a:p>
          <a:endParaRPr lang="fr-BE"/>
        </a:p>
      </dgm:t>
    </dgm:pt>
    <dgm:pt modelId="{15BECD0F-FCC2-4F98-A099-1082B921DAF4}">
      <dgm:prSet phldrT="[Texte]" custT="1"/>
      <dgm:spPr/>
      <dgm:t>
        <a:bodyPr/>
        <a:lstStyle/>
        <a:p>
          <a:r>
            <a:rPr lang="fr-BE" sz="2000" b="1" dirty="0" smtClean="0">
              <a:solidFill>
                <a:srgbClr val="990033"/>
              </a:solidFill>
              <a:latin typeface="Arial Narrow" pitchFamily="34" charset="0"/>
            </a:rPr>
            <a:t>Titre de compétence</a:t>
          </a:r>
          <a:endParaRPr lang="fr-BE" sz="2000" b="1" dirty="0">
            <a:solidFill>
              <a:srgbClr val="990033"/>
            </a:solidFill>
            <a:latin typeface="Arial Narrow" pitchFamily="34" charset="0"/>
          </a:endParaRPr>
        </a:p>
      </dgm:t>
    </dgm:pt>
    <dgm:pt modelId="{19F249A8-71E1-44D5-A816-908C5CCDB92D}" type="sibTrans" cxnId="{53B7EB1A-39B1-405B-9E0E-AF403E5CED01}">
      <dgm:prSet/>
      <dgm:spPr/>
      <dgm:t>
        <a:bodyPr/>
        <a:lstStyle/>
        <a:p>
          <a:endParaRPr lang="fr-BE"/>
        </a:p>
      </dgm:t>
    </dgm:pt>
    <dgm:pt modelId="{B8863AA6-234A-429D-AB9B-DD28F6F7B7B7}" type="parTrans" cxnId="{53B7EB1A-39B1-405B-9E0E-AF403E5CED01}">
      <dgm:prSet/>
      <dgm:spPr/>
      <dgm:t>
        <a:bodyPr/>
        <a:lstStyle/>
        <a:p>
          <a:endParaRPr lang="fr-BE"/>
        </a:p>
      </dgm:t>
    </dgm:pt>
    <dgm:pt modelId="{928342B7-FB73-4E79-A0C8-B8BD32E16C1D}" type="pres">
      <dgm:prSet presAssocID="{55C3BCCF-635D-4418-A990-1551DD09EB8D}" presName="Name0" presStyleCnt="0">
        <dgm:presLayoutVars>
          <dgm:chMax val="1"/>
          <dgm:dir/>
          <dgm:animLvl val="ctr"/>
          <dgm:resizeHandles val="exact"/>
        </dgm:presLayoutVars>
      </dgm:prSet>
      <dgm:spPr/>
      <dgm:t>
        <a:bodyPr/>
        <a:lstStyle/>
        <a:p>
          <a:endParaRPr lang="fr-BE"/>
        </a:p>
      </dgm:t>
    </dgm:pt>
    <dgm:pt modelId="{C5D6136F-CCF8-498B-AFD8-4F049608F5C7}" type="pres">
      <dgm:prSet presAssocID="{15BECD0F-FCC2-4F98-A099-1082B921DAF4}" presName="centerShape" presStyleLbl="node0" presStyleIdx="0" presStyleCnt="1" custScaleX="135251" custScaleY="77159" custLinFactNeighborX="4156" custLinFactNeighborY="5276"/>
      <dgm:spPr/>
      <dgm:t>
        <a:bodyPr/>
        <a:lstStyle/>
        <a:p>
          <a:endParaRPr lang="fr-BE"/>
        </a:p>
      </dgm:t>
    </dgm:pt>
    <dgm:pt modelId="{29B3A674-A7F1-47D9-A47F-71A9B2E649E0}" type="pres">
      <dgm:prSet presAssocID="{F43010C5-D5C1-4AF9-B4DA-70A17290FDE9}" presName="node" presStyleLbl="node1" presStyleIdx="0" presStyleCnt="4" custScaleX="175856" custScaleY="122812" custRadScaleRad="97164" custRadScaleInc="475">
        <dgm:presLayoutVars>
          <dgm:bulletEnabled val="1"/>
        </dgm:presLayoutVars>
      </dgm:prSet>
      <dgm:spPr/>
      <dgm:t>
        <a:bodyPr/>
        <a:lstStyle/>
        <a:p>
          <a:endParaRPr lang="fr-BE"/>
        </a:p>
      </dgm:t>
    </dgm:pt>
    <dgm:pt modelId="{9B4EC0D3-D565-4B0C-947E-12D2D9EA4635}" type="pres">
      <dgm:prSet presAssocID="{F43010C5-D5C1-4AF9-B4DA-70A17290FDE9}" presName="dummy" presStyleCnt="0"/>
      <dgm:spPr/>
    </dgm:pt>
    <dgm:pt modelId="{5E4F7C3F-3D1B-42A9-A161-80F683E3D388}" type="pres">
      <dgm:prSet presAssocID="{C0A1709C-30F4-4B2D-B358-375C21DBE6A0}" presName="sibTrans" presStyleLbl="sibTrans2D1" presStyleIdx="0" presStyleCnt="4"/>
      <dgm:spPr/>
      <dgm:t>
        <a:bodyPr/>
        <a:lstStyle/>
        <a:p>
          <a:endParaRPr lang="fr-BE"/>
        </a:p>
      </dgm:t>
    </dgm:pt>
    <dgm:pt modelId="{0536F516-3007-4370-8CEC-7ED8D0BEDFF5}" type="pres">
      <dgm:prSet presAssocID="{B9F6C5C8-2B02-4A5B-BE37-965A04B425D8}" presName="node" presStyleLbl="node1" presStyleIdx="1" presStyleCnt="4" custScaleX="160934" custScaleY="122812" custRadScaleRad="124858" custRadScaleInc="-27748">
        <dgm:presLayoutVars>
          <dgm:bulletEnabled val="1"/>
        </dgm:presLayoutVars>
      </dgm:prSet>
      <dgm:spPr/>
      <dgm:t>
        <a:bodyPr/>
        <a:lstStyle/>
        <a:p>
          <a:endParaRPr lang="fr-BE"/>
        </a:p>
      </dgm:t>
    </dgm:pt>
    <dgm:pt modelId="{8D9937E5-B54D-414E-BA41-50497822D1E1}" type="pres">
      <dgm:prSet presAssocID="{B9F6C5C8-2B02-4A5B-BE37-965A04B425D8}" presName="dummy" presStyleCnt="0"/>
      <dgm:spPr/>
    </dgm:pt>
    <dgm:pt modelId="{7B5AA3E8-6F97-4787-8141-F63BDE0CB0D8}" type="pres">
      <dgm:prSet presAssocID="{8FFC7E71-CC2C-4925-A8DD-8427E3E04E5B}" presName="sibTrans" presStyleLbl="sibTrans2D1" presStyleIdx="1" presStyleCnt="4"/>
      <dgm:spPr/>
      <dgm:t>
        <a:bodyPr/>
        <a:lstStyle/>
        <a:p>
          <a:endParaRPr lang="fr-BE"/>
        </a:p>
      </dgm:t>
    </dgm:pt>
    <dgm:pt modelId="{78F7C6B9-32C4-45F5-8690-947965FFC3C8}" type="pres">
      <dgm:prSet presAssocID="{F9EBB635-0660-408D-BE74-8154F5BE50E3}" presName="node" presStyleLbl="node1" presStyleIdx="2" presStyleCnt="4" custScaleX="203868" custScaleY="122812">
        <dgm:presLayoutVars>
          <dgm:bulletEnabled val="1"/>
        </dgm:presLayoutVars>
      </dgm:prSet>
      <dgm:spPr/>
      <dgm:t>
        <a:bodyPr/>
        <a:lstStyle/>
        <a:p>
          <a:endParaRPr lang="fr-BE"/>
        </a:p>
      </dgm:t>
    </dgm:pt>
    <dgm:pt modelId="{036CF249-0C65-42DD-9D64-4CF65ACB5F55}" type="pres">
      <dgm:prSet presAssocID="{F9EBB635-0660-408D-BE74-8154F5BE50E3}" presName="dummy" presStyleCnt="0"/>
      <dgm:spPr/>
    </dgm:pt>
    <dgm:pt modelId="{FC2C0E25-AF28-4687-B6AD-FAC9C1A28E65}" type="pres">
      <dgm:prSet presAssocID="{8630EE04-E186-4519-A605-4CA4C66AC3CA}" presName="sibTrans" presStyleLbl="sibTrans2D1" presStyleIdx="2" presStyleCnt="4"/>
      <dgm:spPr/>
      <dgm:t>
        <a:bodyPr/>
        <a:lstStyle/>
        <a:p>
          <a:endParaRPr lang="fr-BE"/>
        </a:p>
      </dgm:t>
    </dgm:pt>
    <dgm:pt modelId="{0E86C5AB-2CC9-44BF-811A-F266488D8A47}" type="pres">
      <dgm:prSet presAssocID="{B9F9A1EF-C87B-49BE-AD1F-CE33466F7C46}" presName="node" presStyleLbl="node1" presStyleIdx="3" presStyleCnt="4" custScaleX="160934" custScaleY="122812" custRadScaleRad="113086" custRadScaleInc="15197">
        <dgm:presLayoutVars>
          <dgm:bulletEnabled val="1"/>
        </dgm:presLayoutVars>
      </dgm:prSet>
      <dgm:spPr/>
      <dgm:t>
        <a:bodyPr/>
        <a:lstStyle/>
        <a:p>
          <a:endParaRPr lang="fr-BE"/>
        </a:p>
      </dgm:t>
    </dgm:pt>
    <dgm:pt modelId="{2DDB7DCD-6537-41BC-99D4-66AE8CCE5472}" type="pres">
      <dgm:prSet presAssocID="{B9F9A1EF-C87B-49BE-AD1F-CE33466F7C46}" presName="dummy" presStyleCnt="0"/>
      <dgm:spPr/>
    </dgm:pt>
    <dgm:pt modelId="{58281EEC-ADEF-4867-8938-1A51E44BBB7F}" type="pres">
      <dgm:prSet presAssocID="{3C1BEE09-2646-4D2E-B924-3E50381F9C79}" presName="sibTrans" presStyleLbl="sibTrans2D1" presStyleIdx="3" presStyleCnt="4"/>
      <dgm:spPr/>
      <dgm:t>
        <a:bodyPr/>
        <a:lstStyle/>
        <a:p>
          <a:endParaRPr lang="fr-BE"/>
        </a:p>
      </dgm:t>
    </dgm:pt>
  </dgm:ptLst>
  <dgm:cxnLst>
    <dgm:cxn modelId="{3A7CF7E4-60F7-4E05-9672-EBA779BC9F36}" type="presOf" srcId="{3C1BEE09-2646-4D2E-B924-3E50381F9C79}" destId="{58281EEC-ADEF-4867-8938-1A51E44BBB7F}" srcOrd="0" destOrd="0" presId="urn:microsoft.com/office/officeart/2005/8/layout/radial6"/>
    <dgm:cxn modelId="{E65C9830-F04F-44CA-B833-56AB5E0061D5}" type="presOf" srcId="{C0A1709C-30F4-4B2D-B358-375C21DBE6A0}" destId="{5E4F7C3F-3D1B-42A9-A161-80F683E3D388}" srcOrd="0" destOrd="0" presId="urn:microsoft.com/office/officeart/2005/8/layout/radial6"/>
    <dgm:cxn modelId="{E75A398A-B45B-448B-95C1-AAFF73B15DE1}" srcId="{15BECD0F-FCC2-4F98-A099-1082B921DAF4}" destId="{B9F6C5C8-2B02-4A5B-BE37-965A04B425D8}" srcOrd="1" destOrd="0" parTransId="{3E0EF222-3878-475C-B14B-4BF0590A2B4A}" sibTransId="{8FFC7E71-CC2C-4925-A8DD-8427E3E04E5B}"/>
    <dgm:cxn modelId="{30AD24DD-72BA-45AD-999D-F5B9F755E4DF}" type="presOf" srcId="{8630EE04-E186-4519-A605-4CA4C66AC3CA}" destId="{FC2C0E25-AF28-4687-B6AD-FAC9C1A28E65}" srcOrd="0" destOrd="0" presId="urn:microsoft.com/office/officeart/2005/8/layout/radial6"/>
    <dgm:cxn modelId="{A33D9624-D5D4-4220-B742-98724CB014C2}" type="presOf" srcId="{B9F9A1EF-C87B-49BE-AD1F-CE33466F7C46}" destId="{0E86C5AB-2CC9-44BF-811A-F266488D8A47}" srcOrd="0" destOrd="0" presId="urn:microsoft.com/office/officeart/2005/8/layout/radial6"/>
    <dgm:cxn modelId="{27AF7A72-8B4D-43E6-8E22-7F58DFDD9F72}" srcId="{15BECD0F-FCC2-4F98-A099-1082B921DAF4}" destId="{B9F9A1EF-C87B-49BE-AD1F-CE33466F7C46}" srcOrd="3" destOrd="0" parTransId="{5E0F46CF-6682-400D-81EF-F7CF25CEDBB5}" sibTransId="{3C1BEE09-2646-4D2E-B924-3E50381F9C79}"/>
    <dgm:cxn modelId="{051F41D6-DA9A-483D-B1EA-FCB112F10AF5}" type="presOf" srcId="{F43010C5-D5C1-4AF9-B4DA-70A17290FDE9}" destId="{29B3A674-A7F1-47D9-A47F-71A9B2E649E0}" srcOrd="0" destOrd="0" presId="urn:microsoft.com/office/officeart/2005/8/layout/radial6"/>
    <dgm:cxn modelId="{53B7EB1A-39B1-405B-9E0E-AF403E5CED01}" srcId="{55C3BCCF-635D-4418-A990-1551DD09EB8D}" destId="{15BECD0F-FCC2-4F98-A099-1082B921DAF4}" srcOrd="0" destOrd="0" parTransId="{B8863AA6-234A-429D-AB9B-DD28F6F7B7B7}" sibTransId="{19F249A8-71E1-44D5-A816-908C5CCDB92D}"/>
    <dgm:cxn modelId="{33DBB92D-2F80-41A0-94B8-EDADB658D0A3}" srcId="{15BECD0F-FCC2-4F98-A099-1082B921DAF4}" destId="{F43010C5-D5C1-4AF9-B4DA-70A17290FDE9}" srcOrd="0" destOrd="0" parTransId="{CBB8E461-877F-4B2C-8656-B3356960176D}" sibTransId="{C0A1709C-30F4-4B2D-B358-375C21DBE6A0}"/>
    <dgm:cxn modelId="{6340D8E1-D707-44D6-9B33-4B8CED8C1334}" type="presOf" srcId="{F9EBB635-0660-408D-BE74-8154F5BE50E3}" destId="{78F7C6B9-32C4-45F5-8690-947965FFC3C8}" srcOrd="0" destOrd="0" presId="urn:microsoft.com/office/officeart/2005/8/layout/radial6"/>
    <dgm:cxn modelId="{32A0232D-2F5C-49A3-B5A3-2B9B72599BBF}" type="presOf" srcId="{15BECD0F-FCC2-4F98-A099-1082B921DAF4}" destId="{C5D6136F-CCF8-498B-AFD8-4F049608F5C7}" srcOrd="0" destOrd="0" presId="urn:microsoft.com/office/officeart/2005/8/layout/radial6"/>
    <dgm:cxn modelId="{00C8F41D-6AC3-4D67-B43A-3C9526D28C0F}" srcId="{15BECD0F-FCC2-4F98-A099-1082B921DAF4}" destId="{F9EBB635-0660-408D-BE74-8154F5BE50E3}" srcOrd="2" destOrd="0" parTransId="{EA6D9E92-D731-46CA-81C7-28FFEA31281E}" sibTransId="{8630EE04-E186-4519-A605-4CA4C66AC3CA}"/>
    <dgm:cxn modelId="{3CFD99B9-CCDD-4826-9F9F-D495941B0408}" type="presOf" srcId="{B9F6C5C8-2B02-4A5B-BE37-965A04B425D8}" destId="{0536F516-3007-4370-8CEC-7ED8D0BEDFF5}" srcOrd="0" destOrd="0" presId="urn:microsoft.com/office/officeart/2005/8/layout/radial6"/>
    <dgm:cxn modelId="{5E38986E-2221-460E-ABF3-529E825DBD4F}" type="presOf" srcId="{8FFC7E71-CC2C-4925-A8DD-8427E3E04E5B}" destId="{7B5AA3E8-6F97-4787-8141-F63BDE0CB0D8}" srcOrd="0" destOrd="0" presId="urn:microsoft.com/office/officeart/2005/8/layout/radial6"/>
    <dgm:cxn modelId="{928315B9-8874-471D-90E3-F065A7BB476E}" type="presOf" srcId="{55C3BCCF-635D-4418-A990-1551DD09EB8D}" destId="{928342B7-FB73-4E79-A0C8-B8BD32E16C1D}" srcOrd="0" destOrd="0" presId="urn:microsoft.com/office/officeart/2005/8/layout/radial6"/>
    <dgm:cxn modelId="{1CF8BCDF-C1E2-46CA-86B4-4CCFC503FCE6}" type="presParOf" srcId="{928342B7-FB73-4E79-A0C8-B8BD32E16C1D}" destId="{C5D6136F-CCF8-498B-AFD8-4F049608F5C7}" srcOrd="0" destOrd="0" presId="urn:microsoft.com/office/officeart/2005/8/layout/radial6"/>
    <dgm:cxn modelId="{80204FC9-62AD-45E1-9EA5-94373BBAA2AB}" type="presParOf" srcId="{928342B7-FB73-4E79-A0C8-B8BD32E16C1D}" destId="{29B3A674-A7F1-47D9-A47F-71A9B2E649E0}" srcOrd="1" destOrd="0" presId="urn:microsoft.com/office/officeart/2005/8/layout/radial6"/>
    <dgm:cxn modelId="{BF5DE34D-92A8-4A28-A41E-36E34669F491}" type="presParOf" srcId="{928342B7-FB73-4E79-A0C8-B8BD32E16C1D}" destId="{9B4EC0D3-D565-4B0C-947E-12D2D9EA4635}" srcOrd="2" destOrd="0" presId="urn:microsoft.com/office/officeart/2005/8/layout/radial6"/>
    <dgm:cxn modelId="{31F83901-4489-42B1-8CAD-33ABC6F77130}" type="presParOf" srcId="{928342B7-FB73-4E79-A0C8-B8BD32E16C1D}" destId="{5E4F7C3F-3D1B-42A9-A161-80F683E3D388}" srcOrd="3" destOrd="0" presId="urn:microsoft.com/office/officeart/2005/8/layout/radial6"/>
    <dgm:cxn modelId="{1C64358B-B1B1-478A-8348-5E20CD7F3D5A}" type="presParOf" srcId="{928342B7-FB73-4E79-A0C8-B8BD32E16C1D}" destId="{0536F516-3007-4370-8CEC-7ED8D0BEDFF5}" srcOrd="4" destOrd="0" presId="urn:microsoft.com/office/officeart/2005/8/layout/radial6"/>
    <dgm:cxn modelId="{70E01B71-E598-42F6-BE31-4978E08518DF}" type="presParOf" srcId="{928342B7-FB73-4E79-A0C8-B8BD32E16C1D}" destId="{8D9937E5-B54D-414E-BA41-50497822D1E1}" srcOrd="5" destOrd="0" presId="urn:microsoft.com/office/officeart/2005/8/layout/radial6"/>
    <dgm:cxn modelId="{7A5342E0-5206-4D4F-B0AC-D82FF50825F5}" type="presParOf" srcId="{928342B7-FB73-4E79-A0C8-B8BD32E16C1D}" destId="{7B5AA3E8-6F97-4787-8141-F63BDE0CB0D8}" srcOrd="6" destOrd="0" presId="urn:microsoft.com/office/officeart/2005/8/layout/radial6"/>
    <dgm:cxn modelId="{8B7A9621-EA51-42AF-8425-B8D0BA992CBB}" type="presParOf" srcId="{928342B7-FB73-4E79-A0C8-B8BD32E16C1D}" destId="{78F7C6B9-32C4-45F5-8690-947965FFC3C8}" srcOrd="7" destOrd="0" presId="urn:microsoft.com/office/officeart/2005/8/layout/radial6"/>
    <dgm:cxn modelId="{229EB81E-0268-4DF0-B215-F526B72D320C}" type="presParOf" srcId="{928342B7-FB73-4E79-A0C8-B8BD32E16C1D}" destId="{036CF249-0C65-42DD-9D64-4CF65ACB5F55}" srcOrd="8" destOrd="0" presId="urn:microsoft.com/office/officeart/2005/8/layout/radial6"/>
    <dgm:cxn modelId="{95EB8B32-15F5-46A4-B697-5BEF7CA8ECC4}" type="presParOf" srcId="{928342B7-FB73-4E79-A0C8-B8BD32E16C1D}" destId="{FC2C0E25-AF28-4687-B6AD-FAC9C1A28E65}" srcOrd="9" destOrd="0" presId="urn:microsoft.com/office/officeart/2005/8/layout/radial6"/>
    <dgm:cxn modelId="{FDA64231-B417-4D5C-A323-ED325A735A31}" type="presParOf" srcId="{928342B7-FB73-4E79-A0C8-B8BD32E16C1D}" destId="{0E86C5AB-2CC9-44BF-811A-F266488D8A47}" srcOrd="10" destOrd="0" presId="urn:microsoft.com/office/officeart/2005/8/layout/radial6"/>
    <dgm:cxn modelId="{C0AC87DF-0C51-4029-A768-FB3EDFCA6854}" type="presParOf" srcId="{928342B7-FB73-4E79-A0C8-B8BD32E16C1D}" destId="{2DDB7DCD-6537-41BC-99D4-66AE8CCE5472}" srcOrd="11" destOrd="0" presId="urn:microsoft.com/office/officeart/2005/8/layout/radial6"/>
    <dgm:cxn modelId="{FF4EE86A-6D16-4008-B170-C892520DC59F}" type="presParOf" srcId="{928342B7-FB73-4E79-A0C8-B8BD32E16C1D}" destId="{58281EEC-ADEF-4867-8938-1A51E44BBB7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136670-CFDC-4DCB-AF81-77C5012CF97E}" type="doc">
      <dgm:prSet loTypeId="urn:microsoft.com/office/officeart/2005/8/layout/process1" loCatId="process" qsTypeId="urn:microsoft.com/office/officeart/2005/8/quickstyle/3d1" qsCatId="3D" csTypeId="urn:microsoft.com/office/officeart/2005/8/colors/accent0_3" csCatId="mainScheme" phldr="1"/>
      <dgm:spPr/>
    </dgm:pt>
    <dgm:pt modelId="{82353294-4F55-449D-8FFC-7758002B5585}">
      <dgm:prSet phldrT="[Text]" custT="1"/>
      <dgm:spPr/>
      <dgm:t>
        <a:bodyPr/>
        <a:lstStyle/>
        <a:p>
          <a:r>
            <a:rPr lang="en-GB" sz="1600" dirty="0" smtClean="0"/>
            <a:t>Identification</a:t>
          </a:r>
          <a:endParaRPr lang="en-GB" sz="1600" dirty="0"/>
        </a:p>
      </dgm:t>
    </dgm:pt>
    <dgm:pt modelId="{F3199A4D-22D5-40A0-88A9-CF2A2C0DB2C4}" type="parTrans" cxnId="{87F11A1B-14F9-4730-93AD-1089C98C6C8D}">
      <dgm:prSet/>
      <dgm:spPr/>
      <dgm:t>
        <a:bodyPr/>
        <a:lstStyle/>
        <a:p>
          <a:endParaRPr lang="en-GB" sz="1600"/>
        </a:p>
      </dgm:t>
    </dgm:pt>
    <dgm:pt modelId="{82EF8728-D7E6-47D0-B166-4C4DDF7D91A9}" type="sibTrans" cxnId="{87F11A1B-14F9-4730-93AD-1089C98C6C8D}">
      <dgm:prSet custT="1"/>
      <dgm:spPr/>
      <dgm:t>
        <a:bodyPr/>
        <a:lstStyle/>
        <a:p>
          <a:endParaRPr lang="en-GB" sz="1600"/>
        </a:p>
      </dgm:t>
    </dgm:pt>
    <dgm:pt modelId="{BBBE9884-FADF-4FF5-84AF-C1F76CFEE455}">
      <dgm:prSet phldrT="[Text]" custT="1"/>
      <dgm:spPr/>
      <dgm:t>
        <a:bodyPr/>
        <a:lstStyle/>
        <a:p>
          <a:r>
            <a:rPr lang="en-GB" sz="1600" dirty="0" smtClean="0"/>
            <a:t>Documentation</a:t>
          </a:r>
          <a:endParaRPr lang="en-GB" sz="1600" dirty="0"/>
        </a:p>
      </dgm:t>
    </dgm:pt>
    <dgm:pt modelId="{D60D70B7-D7EE-4149-B833-D3157C7D144A}" type="parTrans" cxnId="{E9E833E5-40BA-4184-A0DF-0AA5643DF95C}">
      <dgm:prSet/>
      <dgm:spPr/>
      <dgm:t>
        <a:bodyPr/>
        <a:lstStyle/>
        <a:p>
          <a:endParaRPr lang="en-GB" sz="1600"/>
        </a:p>
      </dgm:t>
    </dgm:pt>
    <dgm:pt modelId="{B819B9AE-5B96-4CB5-9156-77F690C454C7}" type="sibTrans" cxnId="{E9E833E5-40BA-4184-A0DF-0AA5643DF95C}">
      <dgm:prSet custT="1"/>
      <dgm:spPr/>
      <dgm:t>
        <a:bodyPr/>
        <a:lstStyle/>
        <a:p>
          <a:endParaRPr lang="en-GB" sz="1600"/>
        </a:p>
      </dgm:t>
    </dgm:pt>
    <dgm:pt modelId="{8B04F376-C79C-4603-AF01-EF684F072A02}">
      <dgm:prSet phldrT="[Text]" custT="1"/>
      <dgm:spPr/>
      <dgm:t>
        <a:bodyPr/>
        <a:lstStyle/>
        <a:p>
          <a:r>
            <a:rPr lang="en-GB" sz="1600" dirty="0" smtClean="0"/>
            <a:t>Assessment</a:t>
          </a:r>
          <a:endParaRPr lang="en-GB" sz="1600" dirty="0"/>
        </a:p>
      </dgm:t>
    </dgm:pt>
    <dgm:pt modelId="{49D8B44F-E266-4D3C-890B-CE8ABA59F9C2}" type="parTrans" cxnId="{7B79E953-47D7-4F83-B24C-83C8B588AD54}">
      <dgm:prSet/>
      <dgm:spPr/>
      <dgm:t>
        <a:bodyPr/>
        <a:lstStyle/>
        <a:p>
          <a:endParaRPr lang="en-GB" sz="1600"/>
        </a:p>
      </dgm:t>
    </dgm:pt>
    <dgm:pt modelId="{5C5FAAAB-5AA7-48A6-9666-BBA9E59DE6F3}" type="sibTrans" cxnId="{7B79E953-47D7-4F83-B24C-83C8B588AD54}">
      <dgm:prSet custT="1"/>
      <dgm:spPr/>
      <dgm:t>
        <a:bodyPr/>
        <a:lstStyle/>
        <a:p>
          <a:endParaRPr lang="en-GB" sz="1600"/>
        </a:p>
      </dgm:t>
    </dgm:pt>
    <dgm:pt modelId="{725AF610-DE6B-4842-8F33-2EB95064BC66}">
      <dgm:prSet phldrT="[Text]" custT="1"/>
      <dgm:spPr/>
      <dgm:t>
        <a:bodyPr/>
        <a:lstStyle/>
        <a:p>
          <a:r>
            <a:rPr lang="en-GB" sz="1600" dirty="0" smtClean="0"/>
            <a:t>Certification</a:t>
          </a:r>
          <a:endParaRPr lang="en-GB" sz="1600" dirty="0"/>
        </a:p>
      </dgm:t>
    </dgm:pt>
    <dgm:pt modelId="{77CC72C4-6364-4F60-9D37-0D7150546B76}" type="parTrans" cxnId="{DBA401CE-943B-4EB1-ACFC-009608EC691B}">
      <dgm:prSet/>
      <dgm:spPr/>
      <dgm:t>
        <a:bodyPr/>
        <a:lstStyle/>
        <a:p>
          <a:endParaRPr lang="en-GB" sz="1600"/>
        </a:p>
      </dgm:t>
    </dgm:pt>
    <dgm:pt modelId="{2B37529E-3976-42BD-A1BB-B85BBB702959}" type="sibTrans" cxnId="{DBA401CE-943B-4EB1-ACFC-009608EC691B}">
      <dgm:prSet/>
      <dgm:spPr/>
      <dgm:t>
        <a:bodyPr/>
        <a:lstStyle/>
        <a:p>
          <a:endParaRPr lang="en-GB" sz="1600"/>
        </a:p>
      </dgm:t>
    </dgm:pt>
    <dgm:pt modelId="{FDD9ED97-50B2-4658-9A69-7624A317EC92}" type="pres">
      <dgm:prSet presAssocID="{9B136670-CFDC-4DCB-AF81-77C5012CF97E}" presName="Name0" presStyleCnt="0">
        <dgm:presLayoutVars>
          <dgm:dir/>
          <dgm:resizeHandles val="exact"/>
        </dgm:presLayoutVars>
      </dgm:prSet>
      <dgm:spPr/>
    </dgm:pt>
    <dgm:pt modelId="{B11489C4-DBA8-4D58-B02C-2E152588B563}" type="pres">
      <dgm:prSet presAssocID="{82353294-4F55-449D-8FFC-7758002B5585}" presName="node" presStyleLbl="node1" presStyleIdx="0" presStyleCnt="4">
        <dgm:presLayoutVars>
          <dgm:bulletEnabled val="1"/>
        </dgm:presLayoutVars>
      </dgm:prSet>
      <dgm:spPr/>
      <dgm:t>
        <a:bodyPr/>
        <a:lstStyle/>
        <a:p>
          <a:endParaRPr lang="en-GB"/>
        </a:p>
      </dgm:t>
    </dgm:pt>
    <dgm:pt modelId="{82248A94-536E-4AA3-AE56-0B34345AF648}" type="pres">
      <dgm:prSet presAssocID="{82EF8728-D7E6-47D0-B166-4C4DDF7D91A9}" presName="sibTrans" presStyleLbl="sibTrans2D1" presStyleIdx="0" presStyleCnt="3"/>
      <dgm:spPr/>
      <dgm:t>
        <a:bodyPr/>
        <a:lstStyle/>
        <a:p>
          <a:endParaRPr lang="en-GB"/>
        </a:p>
      </dgm:t>
    </dgm:pt>
    <dgm:pt modelId="{E5647B3E-0256-4EF7-B3E6-A45EDA3CF190}" type="pres">
      <dgm:prSet presAssocID="{82EF8728-D7E6-47D0-B166-4C4DDF7D91A9}" presName="connectorText" presStyleLbl="sibTrans2D1" presStyleIdx="0" presStyleCnt="3"/>
      <dgm:spPr/>
      <dgm:t>
        <a:bodyPr/>
        <a:lstStyle/>
        <a:p>
          <a:endParaRPr lang="en-GB"/>
        </a:p>
      </dgm:t>
    </dgm:pt>
    <dgm:pt modelId="{516CAA7D-6535-4904-8C38-313C0EF1AA8B}" type="pres">
      <dgm:prSet presAssocID="{BBBE9884-FADF-4FF5-84AF-C1F76CFEE455}" presName="node" presStyleLbl="node1" presStyleIdx="1" presStyleCnt="4" custScaleX="113755" custScaleY="106418">
        <dgm:presLayoutVars>
          <dgm:bulletEnabled val="1"/>
        </dgm:presLayoutVars>
      </dgm:prSet>
      <dgm:spPr/>
      <dgm:t>
        <a:bodyPr/>
        <a:lstStyle/>
        <a:p>
          <a:endParaRPr lang="en-GB"/>
        </a:p>
      </dgm:t>
    </dgm:pt>
    <dgm:pt modelId="{281C95C6-5CAE-4DD8-8D0C-224C092FF417}" type="pres">
      <dgm:prSet presAssocID="{B819B9AE-5B96-4CB5-9156-77F690C454C7}" presName="sibTrans" presStyleLbl="sibTrans2D1" presStyleIdx="1" presStyleCnt="3"/>
      <dgm:spPr/>
      <dgm:t>
        <a:bodyPr/>
        <a:lstStyle/>
        <a:p>
          <a:endParaRPr lang="en-GB"/>
        </a:p>
      </dgm:t>
    </dgm:pt>
    <dgm:pt modelId="{A89D2C7D-6D11-4762-91F5-184B930E54B6}" type="pres">
      <dgm:prSet presAssocID="{B819B9AE-5B96-4CB5-9156-77F690C454C7}" presName="connectorText" presStyleLbl="sibTrans2D1" presStyleIdx="1" presStyleCnt="3"/>
      <dgm:spPr/>
      <dgm:t>
        <a:bodyPr/>
        <a:lstStyle/>
        <a:p>
          <a:endParaRPr lang="en-GB"/>
        </a:p>
      </dgm:t>
    </dgm:pt>
    <dgm:pt modelId="{CCEC31CF-C8C4-4EDF-9D2E-105B893576F9}" type="pres">
      <dgm:prSet presAssocID="{8B04F376-C79C-4603-AF01-EF684F072A02}" presName="node" presStyleLbl="node1" presStyleIdx="2" presStyleCnt="4">
        <dgm:presLayoutVars>
          <dgm:bulletEnabled val="1"/>
        </dgm:presLayoutVars>
      </dgm:prSet>
      <dgm:spPr/>
      <dgm:t>
        <a:bodyPr/>
        <a:lstStyle/>
        <a:p>
          <a:endParaRPr lang="en-GB"/>
        </a:p>
      </dgm:t>
    </dgm:pt>
    <dgm:pt modelId="{03A98101-2A56-4CB3-8EC2-4727ECD0C482}" type="pres">
      <dgm:prSet presAssocID="{5C5FAAAB-5AA7-48A6-9666-BBA9E59DE6F3}" presName="sibTrans" presStyleLbl="sibTrans2D1" presStyleIdx="2" presStyleCnt="3"/>
      <dgm:spPr/>
      <dgm:t>
        <a:bodyPr/>
        <a:lstStyle/>
        <a:p>
          <a:endParaRPr lang="en-GB"/>
        </a:p>
      </dgm:t>
    </dgm:pt>
    <dgm:pt modelId="{F04F818C-1D3C-4CC8-A881-82DF4F41708D}" type="pres">
      <dgm:prSet presAssocID="{5C5FAAAB-5AA7-48A6-9666-BBA9E59DE6F3}" presName="connectorText" presStyleLbl="sibTrans2D1" presStyleIdx="2" presStyleCnt="3"/>
      <dgm:spPr/>
      <dgm:t>
        <a:bodyPr/>
        <a:lstStyle/>
        <a:p>
          <a:endParaRPr lang="en-GB"/>
        </a:p>
      </dgm:t>
    </dgm:pt>
    <dgm:pt modelId="{FF74B506-0023-490C-BDD8-A03538DA353F}" type="pres">
      <dgm:prSet presAssocID="{725AF610-DE6B-4842-8F33-2EB95064BC66}" presName="node" presStyleLbl="node1" presStyleIdx="3" presStyleCnt="4">
        <dgm:presLayoutVars>
          <dgm:bulletEnabled val="1"/>
        </dgm:presLayoutVars>
      </dgm:prSet>
      <dgm:spPr/>
      <dgm:t>
        <a:bodyPr/>
        <a:lstStyle/>
        <a:p>
          <a:endParaRPr lang="en-GB"/>
        </a:p>
      </dgm:t>
    </dgm:pt>
  </dgm:ptLst>
  <dgm:cxnLst>
    <dgm:cxn modelId="{BCAFA4BC-87A5-44FE-A6D9-4E22CE429145}" type="presOf" srcId="{82EF8728-D7E6-47D0-B166-4C4DDF7D91A9}" destId="{82248A94-536E-4AA3-AE56-0B34345AF648}" srcOrd="0" destOrd="0" presId="urn:microsoft.com/office/officeart/2005/8/layout/process1"/>
    <dgm:cxn modelId="{6F3597CF-B1C3-4BF0-B678-A5C805BADA99}" type="presOf" srcId="{B819B9AE-5B96-4CB5-9156-77F690C454C7}" destId="{281C95C6-5CAE-4DD8-8D0C-224C092FF417}" srcOrd="0" destOrd="0" presId="urn:microsoft.com/office/officeart/2005/8/layout/process1"/>
    <dgm:cxn modelId="{E9E833E5-40BA-4184-A0DF-0AA5643DF95C}" srcId="{9B136670-CFDC-4DCB-AF81-77C5012CF97E}" destId="{BBBE9884-FADF-4FF5-84AF-C1F76CFEE455}" srcOrd="1" destOrd="0" parTransId="{D60D70B7-D7EE-4149-B833-D3157C7D144A}" sibTransId="{B819B9AE-5B96-4CB5-9156-77F690C454C7}"/>
    <dgm:cxn modelId="{DBA401CE-943B-4EB1-ACFC-009608EC691B}" srcId="{9B136670-CFDC-4DCB-AF81-77C5012CF97E}" destId="{725AF610-DE6B-4842-8F33-2EB95064BC66}" srcOrd="3" destOrd="0" parTransId="{77CC72C4-6364-4F60-9D37-0D7150546B76}" sibTransId="{2B37529E-3976-42BD-A1BB-B85BBB702959}"/>
    <dgm:cxn modelId="{E8DE12C9-253E-4461-8DD3-75F320C140BA}" type="presOf" srcId="{5C5FAAAB-5AA7-48A6-9666-BBA9E59DE6F3}" destId="{F04F818C-1D3C-4CC8-A881-82DF4F41708D}" srcOrd="1" destOrd="0" presId="urn:microsoft.com/office/officeart/2005/8/layout/process1"/>
    <dgm:cxn modelId="{A98ADC37-3EA7-40D3-931F-CBA97266C4A6}" type="presOf" srcId="{BBBE9884-FADF-4FF5-84AF-C1F76CFEE455}" destId="{516CAA7D-6535-4904-8C38-313C0EF1AA8B}" srcOrd="0" destOrd="0" presId="urn:microsoft.com/office/officeart/2005/8/layout/process1"/>
    <dgm:cxn modelId="{7B79E953-47D7-4F83-B24C-83C8B588AD54}" srcId="{9B136670-CFDC-4DCB-AF81-77C5012CF97E}" destId="{8B04F376-C79C-4603-AF01-EF684F072A02}" srcOrd="2" destOrd="0" parTransId="{49D8B44F-E266-4D3C-890B-CE8ABA59F9C2}" sibTransId="{5C5FAAAB-5AA7-48A6-9666-BBA9E59DE6F3}"/>
    <dgm:cxn modelId="{AA836BD2-35CC-4B83-8FDA-D2FCED337082}" type="presOf" srcId="{5C5FAAAB-5AA7-48A6-9666-BBA9E59DE6F3}" destId="{03A98101-2A56-4CB3-8EC2-4727ECD0C482}" srcOrd="0" destOrd="0" presId="urn:microsoft.com/office/officeart/2005/8/layout/process1"/>
    <dgm:cxn modelId="{0AD72D16-5188-4065-B8E1-9A5DCDC817E0}" type="presOf" srcId="{725AF610-DE6B-4842-8F33-2EB95064BC66}" destId="{FF74B506-0023-490C-BDD8-A03538DA353F}" srcOrd="0" destOrd="0" presId="urn:microsoft.com/office/officeart/2005/8/layout/process1"/>
    <dgm:cxn modelId="{818EAEC3-F877-485D-9884-358E1BBBB1B7}" type="presOf" srcId="{8B04F376-C79C-4603-AF01-EF684F072A02}" destId="{CCEC31CF-C8C4-4EDF-9D2E-105B893576F9}" srcOrd="0" destOrd="0" presId="urn:microsoft.com/office/officeart/2005/8/layout/process1"/>
    <dgm:cxn modelId="{87F11A1B-14F9-4730-93AD-1089C98C6C8D}" srcId="{9B136670-CFDC-4DCB-AF81-77C5012CF97E}" destId="{82353294-4F55-449D-8FFC-7758002B5585}" srcOrd="0" destOrd="0" parTransId="{F3199A4D-22D5-40A0-88A9-CF2A2C0DB2C4}" sibTransId="{82EF8728-D7E6-47D0-B166-4C4DDF7D91A9}"/>
    <dgm:cxn modelId="{369C6503-BE4E-4C1B-BB59-80F8A1108F29}" type="presOf" srcId="{9B136670-CFDC-4DCB-AF81-77C5012CF97E}" destId="{FDD9ED97-50B2-4658-9A69-7624A317EC92}" srcOrd="0" destOrd="0" presId="urn:microsoft.com/office/officeart/2005/8/layout/process1"/>
    <dgm:cxn modelId="{045374B9-916E-48C8-A421-3482004BC7B9}" type="presOf" srcId="{82EF8728-D7E6-47D0-B166-4C4DDF7D91A9}" destId="{E5647B3E-0256-4EF7-B3E6-A45EDA3CF190}" srcOrd="1" destOrd="0" presId="urn:microsoft.com/office/officeart/2005/8/layout/process1"/>
    <dgm:cxn modelId="{31A905EF-C59C-4CD4-82BF-485DD8B1484C}" type="presOf" srcId="{82353294-4F55-449D-8FFC-7758002B5585}" destId="{B11489C4-DBA8-4D58-B02C-2E152588B563}" srcOrd="0" destOrd="0" presId="urn:microsoft.com/office/officeart/2005/8/layout/process1"/>
    <dgm:cxn modelId="{1DC11AC7-6EC9-462D-B145-0343799E15D9}" type="presOf" srcId="{B819B9AE-5B96-4CB5-9156-77F690C454C7}" destId="{A89D2C7D-6D11-4762-91F5-184B930E54B6}" srcOrd="1" destOrd="0" presId="urn:microsoft.com/office/officeart/2005/8/layout/process1"/>
    <dgm:cxn modelId="{437F6B4C-CFC4-4E53-A8CE-20D704959BFD}" type="presParOf" srcId="{FDD9ED97-50B2-4658-9A69-7624A317EC92}" destId="{B11489C4-DBA8-4D58-B02C-2E152588B563}" srcOrd="0" destOrd="0" presId="urn:microsoft.com/office/officeart/2005/8/layout/process1"/>
    <dgm:cxn modelId="{63FCAF18-2F20-4EDE-BBCC-26BFB28AA51E}" type="presParOf" srcId="{FDD9ED97-50B2-4658-9A69-7624A317EC92}" destId="{82248A94-536E-4AA3-AE56-0B34345AF648}" srcOrd="1" destOrd="0" presId="urn:microsoft.com/office/officeart/2005/8/layout/process1"/>
    <dgm:cxn modelId="{F651F137-11DF-41CA-982A-D3E2E9AE6E1C}" type="presParOf" srcId="{82248A94-536E-4AA3-AE56-0B34345AF648}" destId="{E5647B3E-0256-4EF7-B3E6-A45EDA3CF190}" srcOrd="0" destOrd="0" presId="urn:microsoft.com/office/officeart/2005/8/layout/process1"/>
    <dgm:cxn modelId="{5D9E4E8B-4AF1-47F5-B030-46429EA1F37D}" type="presParOf" srcId="{FDD9ED97-50B2-4658-9A69-7624A317EC92}" destId="{516CAA7D-6535-4904-8C38-313C0EF1AA8B}" srcOrd="2" destOrd="0" presId="urn:microsoft.com/office/officeart/2005/8/layout/process1"/>
    <dgm:cxn modelId="{B1D6BF82-71FA-403D-AE1C-71C4D4DF6A25}" type="presParOf" srcId="{FDD9ED97-50B2-4658-9A69-7624A317EC92}" destId="{281C95C6-5CAE-4DD8-8D0C-224C092FF417}" srcOrd="3" destOrd="0" presId="urn:microsoft.com/office/officeart/2005/8/layout/process1"/>
    <dgm:cxn modelId="{AE9B2BAA-E3EC-491F-827E-AF8A695F9AB5}" type="presParOf" srcId="{281C95C6-5CAE-4DD8-8D0C-224C092FF417}" destId="{A89D2C7D-6D11-4762-91F5-184B930E54B6}" srcOrd="0" destOrd="0" presId="urn:microsoft.com/office/officeart/2005/8/layout/process1"/>
    <dgm:cxn modelId="{F2290F18-2A72-4ABB-B200-D87AE36B77CB}" type="presParOf" srcId="{FDD9ED97-50B2-4658-9A69-7624A317EC92}" destId="{CCEC31CF-C8C4-4EDF-9D2E-105B893576F9}" srcOrd="4" destOrd="0" presId="urn:microsoft.com/office/officeart/2005/8/layout/process1"/>
    <dgm:cxn modelId="{AE0602A6-EF20-4BF5-A261-BD0EA343B316}" type="presParOf" srcId="{FDD9ED97-50B2-4658-9A69-7624A317EC92}" destId="{03A98101-2A56-4CB3-8EC2-4727ECD0C482}" srcOrd="5" destOrd="0" presId="urn:microsoft.com/office/officeart/2005/8/layout/process1"/>
    <dgm:cxn modelId="{5345CC32-8373-4DD8-B02F-FA7968C5B6EF}" type="presParOf" srcId="{03A98101-2A56-4CB3-8EC2-4727ECD0C482}" destId="{F04F818C-1D3C-4CC8-A881-82DF4F41708D}" srcOrd="0" destOrd="0" presId="urn:microsoft.com/office/officeart/2005/8/layout/process1"/>
    <dgm:cxn modelId="{BAFC9F00-6A36-4D81-8E9F-4479F848948F}" type="presParOf" srcId="{FDD9ED97-50B2-4658-9A69-7624A317EC92}" destId="{FF74B506-0023-490C-BDD8-A03538DA353F}"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81EEC-ADEF-4867-8938-1A51E44BBB7F}">
      <dsp:nvSpPr>
        <dsp:cNvPr id="0" name=""/>
        <dsp:cNvSpPr/>
      </dsp:nvSpPr>
      <dsp:spPr>
        <a:xfrm>
          <a:off x="1002591" y="487254"/>
          <a:ext cx="3069885" cy="3069885"/>
        </a:xfrm>
        <a:prstGeom prst="blockArc">
          <a:avLst>
            <a:gd name="adj1" fmla="val 11175488"/>
            <a:gd name="adj2" fmla="val 16667798"/>
            <a:gd name="adj3" fmla="val 463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2C0E25-AF28-4687-B6AD-FAC9C1A28E65}">
      <dsp:nvSpPr>
        <dsp:cNvPr id="0" name=""/>
        <dsp:cNvSpPr/>
      </dsp:nvSpPr>
      <dsp:spPr>
        <a:xfrm>
          <a:off x="1004211" y="471740"/>
          <a:ext cx="3069885" cy="3069885"/>
        </a:xfrm>
        <a:prstGeom prst="blockArc">
          <a:avLst>
            <a:gd name="adj1" fmla="val 4944332"/>
            <a:gd name="adj2" fmla="val 11139723"/>
            <a:gd name="adj3" fmla="val 463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5AA3E8-6F97-4787-8141-F63BDE0CB0D8}">
      <dsp:nvSpPr>
        <dsp:cNvPr id="0" name=""/>
        <dsp:cNvSpPr/>
      </dsp:nvSpPr>
      <dsp:spPr>
        <a:xfrm>
          <a:off x="1590368" y="509660"/>
          <a:ext cx="3069885" cy="3069885"/>
        </a:xfrm>
        <a:prstGeom prst="blockArc">
          <a:avLst>
            <a:gd name="adj1" fmla="val 20855673"/>
            <a:gd name="adj2" fmla="val 6299838"/>
            <a:gd name="adj3" fmla="val 463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4F7C3F-3D1B-42A9-A161-80F683E3D388}">
      <dsp:nvSpPr>
        <dsp:cNvPr id="0" name=""/>
        <dsp:cNvSpPr/>
      </dsp:nvSpPr>
      <dsp:spPr>
        <a:xfrm>
          <a:off x="1579211" y="453922"/>
          <a:ext cx="3069885" cy="3069885"/>
        </a:xfrm>
        <a:prstGeom prst="blockArc">
          <a:avLst>
            <a:gd name="adj1" fmla="val 15335198"/>
            <a:gd name="adj2" fmla="val 20986010"/>
            <a:gd name="adj3" fmla="val 463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D6136F-CCF8-498B-AFD8-4F049608F5C7}">
      <dsp:nvSpPr>
        <dsp:cNvPr id="0" name=""/>
        <dsp:cNvSpPr/>
      </dsp:nvSpPr>
      <dsp:spPr>
        <a:xfrm>
          <a:off x="1907456" y="1607223"/>
          <a:ext cx="1908968" cy="108904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b="1" kern="1200" dirty="0" smtClean="0">
              <a:solidFill>
                <a:srgbClr val="990033"/>
              </a:solidFill>
              <a:latin typeface="Arial Narrow" pitchFamily="34" charset="0"/>
            </a:rPr>
            <a:t>Titre de compétence</a:t>
          </a:r>
          <a:endParaRPr lang="fr-BE" sz="2000" b="1" kern="1200" dirty="0">
            <a:solidFill>
              <a:srgbClr val="990033"/>
            </a:solidFill>
            <a:latin typeface="Arial Narrow" pitchFamily="34" charset="0"/>
          </a:endParaRPr>
        </a:p>
      </dsp:txBody>
      <dsp:txXfrm>
        <a:off x="2187018" y="1766710"/>
        <a:ext cx="1349844" cy="770068"/>
      </dsp:txXfrm>
    </dsp:sp>
    <dsp:sp modelId="{29B3A674-A7F1-47D9-A47F-71A9B2E649E0}">
      <dsp:nvSpPr>
        <dsp:cNvPr id="0" name=""/>
        <dsp:cNvSpPr/>
      </dsp:nvSpPr>
      <dsp:spPr>
        <a:xfrm>
          <a:off x="1872208" y="-70007"/>
          <a:ext cx="1737455" cy="1213381"/>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b="1" kern="1200" dirty="0" smtClean="0">
              <a:solidFill>
                <a:srgbClr val="990033"/>
              </a:solidFill>
              <a:latin typeface="Arial Narrow" pitchFamily="34" charset="0"/>
            </a:rPr>
            <a:t>1- Référentiel de validation</a:t>
          </a:r>
        </a:p>
      </dsp:txBody>
      <dsp:txXfrm>
        <a:off x="2126652" y="107689"/>
        <a:ext cx="1228567" cy="857989"/>
      </dsp:txXfrm>
    </dsp:sp>
    <dsp:sp modelId="{0536F516-3007-4370-8CEC-7ED8D0BEDFF5}">
      <dsp:nvSpPr>
        <dsp:cNvPr id="0" name=""/>
        <dsp:cNvSpPr/>
      </dsp:nvSpPr>
      <dsp:spPr>
        <a:xfrm>
          <a:off x="3794664" y="1115803"/>
          <a:ext cx="1590025" cy="1213381"/>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b="1" kern="1200" dirty="0" smtClean="0">
              <a:solidFill>
                <a:srgbClr val="990033"/>
              </a:solidFill>
              <a:latin typeface="Arial Narrow" pitchFamily="34" charset="0"/>
            </a:rPr>
            <a:t>2-</a:t>
          </a:r>
        </a:p>
        <a:p>
          <a:pPr lvl="0" algn="ctr" defTabSz="889000">
            <a:lnSpc>
              <a:spcPct val="90000"/>
            </a:lnSpc>
            <a:spcBef>
              <a:spcPct val="0"/>
            </a:spcBef>
            <a:spcAft>
              <a:spcPct val="35000"/>
            </a:spcAft>
          </a:pPr>
          <a:r>
            <a:rPr lang="fr-BE" sz="2000" b="1" kern="1200" dirty="0" smtClean="0">
              <a:solidFill>
                <a:srgbClr val="990033"/>
              </a:solidFill>
              <a:latin typeface="Arial Narrow" pitchFamily="34" charset="0"/>
            </a:rPr>
            <a:t>Agrément des centres</a:t>
          </a:r>
          <a:endParaRPr lang="fr-BE" sz="2000" b="1" kern="1200" dirty="0">
            <a:solidFill>
              <a:srgbClr val="990033"/>
            </a:solidFill>
            <a:latin typeface="Arial Narrow" pitchFamily="34" charset="0"/>
          </a:endParaRPr>
        </a:p>
      </dsp:txBody>
      <dsp:txXfrm>
        <a:off x="4027518" y="1293499"/>
        <a:ext cx="1124317" cy="857989"/>
      </dsp:txXfrm>
    </dsp:sp>
    <dsp:sp modelId="{78F7C6B9-32C4-45F5-8690-947965FFC3C8}">
      <dsp:nvSpPr>
        <dsp:cNvPr id="0" name=""/>
        <dsp:cNvSpPr/>
      </dsp:nvSpPr>
      <dsp:spPr>
        <a:xfrm>
          <a:off x="1730205" y="2886215"/>
          <a:ext cx="2014213" cy="1213381"/>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b="1" kern="1200" dirty="0" smtClean="0">
              <a:solidFill>
                <a:srgbClr val="990033"/>
              </a:solidFill>
              <a:latin typeface="Arial Narrow" pitchFamily="34" charset="0"/>
            </a:rPr>
            <a:t>3-</a:t>
          </a:r>
        </a:p>
        <a:p>
          <a:pPr lvl="0" algn="ctr" defTabSz="889000">
            <a:lnSpc>
              <a:spcPct val="90000"/>
            </a:lnSpc>
            <a:spcBef>
              <a:spcPct val="0"/>
            </a:spcBef>
            <a:spcAft>
              <a:spcPct val="35000"/>
            </a:spcAft>
          </a:pPr>
          <a:r>
            <a:rPr lang="fr-BE" sz="2000" b="1" kern="1200" dirty="0" smtClean="0">
              <a:solidFill>
                <a:srgbClr val="990033"/>
              </a:solidFill>
              <a:latin typeface="Arial Narrow" pitchFamily="34" charset="0"/>
            </a:rPr>
            <a:t>Epreuve de validation </a:t>
          </a:r>
        </a:p>
      </dsp:txBody>
      <dsp:txXfrm>
        <a:off x="2025180" y="3063911"/>
        <a:ext cx="1424263" cy="857989"/>
      </dsp:txXfrm>
    </dsp:sp>
    <dsp:sp modelId="{0E86C5AB-2CC9-44BF-811A-F266488D8A47}">
      <dsp:nvSpPr>
        <dsp:cNvPr id="0" name=""/>
        <dsp:cNvSpPr/>
      </dsp:nvSpPr>
      <dsp:spPr>
        <a:xfrm>
          <a:off x="252081" y="1252063"/>
          <a:ext cx="1590025" cy="1213381"/>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b="1" kern="1200" dirty="0" smtClean="0">
              <a:solidFill>
                <a:srgbClr val="990033"/>
              </a:solidFill>
              <a:latin typeface="Arial Narrow" pitchFamily="34" charset="0"/>
            </a:rPr>
            <a:t>4- </a:t>
          </a:r>
        </a:p>
        <a:p>
          <a:pPr lvl="0" algn="ctr" defTabSz="889000">
            <a:lnSpc>
              <a:spcPct val="90000"/>
            </a:lnSpc>
            <a:spcBef>
              <a:spcPct val="0"/>
            </a:spcBef>
            <a:spcAft>
              <a:spcPct val="35000"/>
            </a:spcAft>
          </a:pPr>
          <a:r>
            <a:rPr lang="fr-BE" sz="2000" b="1" kern="1200" dirty="0" smtClean="0">
              <a:solidFill>
                <a:srgbClr val="990033"/>
              </a:solidFill>
              <a:latin typeface="Arial Narrow" pitchFamily="34" charset="0"/>
            </a:rPr>
            <a:t>Délivrance</a:t>
          </a:r>
        </a:p>
        <a:p>
          <a:pPr lvl="0" algn="ctr" defTabSz="889000">
            <a:lnSpc>
              <a:spcPct val="90000"/>
            </a:lnSpc>
            <a:spcBef>
              <a:spcPct val="0"/>
            </a:spcBef>
            <a:spcAft>
              <a:spcPct val="35000"/>
            </a:spcAft>
          </a:pPr>
          <a:r>
            <a:rPr lang="fr-BE" sz="2000" b="1" kern="1200" dirty="0" smtClean="0">
              <a:solidFill>
                <a:srgbClr val="990033"/>
              </a:solidFill>
              <a:latin typeface="Arial Narrow" pitchFamily="34" charset="0"/>
            </a:rPr>
            <a:t>Titre</a:t>
          </a:r>
          <a:endParaRPr lang="fr-BE" sz="2000" b="1" kern="1200" dirty="0">
            <a:solidFill>
              <a:srgbClr val="990033"/>
            </a:solidFill>
            <a:latin typeface="Arial Narrow" pitchFamily="34" charset="0"/>
          </a:endParaRPr>
        </a:p>
      </dsp:txBody>
      <dsp:txXfrm>
        <a:off x="484935" y="1429759"/>
        <a:ext cx="1124317" cy="8579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489C4-DBA8-4D58-B02C-2E152588B563}">
      <dsp:nvSpPr>
        <dsp:cNvPr id="0" name=""/>
        <dsp:cNvSpPr/>
      </dsp:nvSpPr>
      <dsp:spPr>
        <a:xfrm>
          <a:off x="2135" y="1204224"/>
          <a:ext cx="1560716" cy="936429"/>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Identification</a:t>
          </a:r>
          <a:endParaRPr lang="en-GB" sz="1600" kern="1200" dirty="0"/>
        </a:p>
      </dsp:txBody>
      <dsp:txXfrm>
        <a:off x="29562" y="1231651"/>
        <a:ext cx="1505862" cy="881575"/>
      </dsp:txXfrm>
    </dsp:sp>
    <dsp:sp modelId="{82248A94-536E-4AA3-AE56-0B34345AF648}">
      <dsp:nvSpPr>
        <dsp:cNvPr id="0" name=""/>
        <dsp:cNvSpPr/>
      </dsp:nvSpPr>
      <dsp:spPr>
        <a:xfrm>
          <a:off x="1718923" y="1478910"/>
          <a:ext cx="330871" cy="387057"/>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p>
      </dsp:txBody>
      <dsp:txXfrm>
        <a:off x="1718923" y="1556321"/>
        <a:ext cx="231610" cy="232235"/>
      </dsp:txXfrm>
    </dsp:sp>
    <dsp:sp modelId="{516CAA7D-6535-4904-8C38-313C0EF1AA8B}">
      <dsp:nvSpPr>
        <dsp:cNvPr id="0" name=""/>
        <dsp:cNvSpPr/>
      </dsp:nvSpPr>
      <dsp:spPr>
        <a:xfrm>
          <a:off x="2187138" y="1174174"/>
          <a:ext cx="1775392" cy="996529"/>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Documentation</a:t>
          </a:r>
          <a:endParaRPr lang="en-GB" sz="1600" kern="1200" dirty="0"/>
        </a:p>
      </dsp:txBody>
      <dsp:txXfrm>
        <a:off x="2216325" y="1203361"/>
        <a:ext cx="1717018" cy="938155"/>
      </dsp:txXfrm>
    </dsp:sp>
    <dsp:sp modelId="{281C95C6-5CAE-4DD8-8D0C-224C092FF417}">
      <dsp:nvSpPr>
        <dsp:cNvPr id="0" name=""/>
        <dsp:cNvSpPr/>
      </dsp:nvSpPr>
      <dsp:spPr>
        <a:xfrm>
          <a:off x="4118602" y="1478910"/>
          <a:ext cx="330871" cy="387057"/>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p>
      </dsp:txBody>
      <dsp:txXfrm>
        <a:off x="4118602" y="1556321"/>
        <a:ext cx="231610" cy="232235"/>
      </dsp:txXfrm>
    </dsp:sp>
    <dsp:sp modelId="{CCEC31CF-C8C4-4EDF-9D2E-105B893576F9}">
      <dsp:nvSpPr>
        <dsp:cNvPr id="0" name=""/>
        <dsp:cNvSpPr/>
      </dsp:nvSpPr>
      <dsp:spPr>
        <a:xfrm>
          <a:off x="4586817" y="1204224"/>
          <a:ext cx="1560716" cy="936429"/>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Assessment</a:t>
          </a:r>
          <a:endParaRPr lang="en-GB" sz="1600" kern="1200" dirty="0"/>
        </a:p>
      </dsp:txBody>
      <dsp:txXfrm>
        <a:off x="4614244" y="1231651"/>
        <a:ext cx="1505862" cy="881575"/>
      </dsp:txXfrm>
    </dsp:sp>
    <dsp:sp modelId="{03A98101-2A56-4CB3-8EC2-4727ECD0C482}">
      <dsp:nvSpPr>
        <dsp:cNvPr id="0" name=""/>
        <dsp:cNvSpPr/>
      </dsp:nvSpPr>
      <dsp:spPr>
        <a:xfrm>
          <a:off x="6303605" y="1478910"/>
          <a:ext cx="330871" cy="387057"/>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p>
      </dsp:txBody>
      <dsp:txXfrm>
        <a:off x="6303605" y="1556321"/>
        <a:ext cx="231610" cy="232235"/>
      </dsp:txXfrm>
    </dsp:sp>
    <dsp:sp modelId="{FF74B506-0023-490C-BDD8-A03538DA353F}">
      <dsp:nvSpPr>
        <dsp:cNvPr id="0" name=""/>
        <dsp:cNvSpPr/>
      </dsp:nvSpPr>
      <dsp:spPr>
        <a:xfrm>
          <a:off x="6771820" y="1204224"/>
          <a:ext cx="1560716" cy="936429"/>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Certification</a:t>
          </a:r>
          <a:endParaRPr lang="en-GB" sz="1600" kern="1200" dirty="0"/>
        </a:p>
      </dsp:txBody>
      <dsp:txXfrm>
        <a:off x="6799247" y="1231651"/>
        <a:ext cx="1505862" cy="88157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2" tIns="45711" rIns="91422" bIns="45711" numCol="1" anchor="t" anchorCtr="0" compatLnSpc="1">
            <a:prstTxWarp prst="textNoShape">
              <a:avLst/>
            </a:prstTxWarp>
          </a:bodyPr>
          <a:lstStyle>
            <a:lvl1pPr eaLnBrk="0" hangingPunct="0">
              <a:defRPr sz="1200">
                <a:latin typeface="Lucida Grande" pitchFamily="112" charset="0"/>
                <a:ea typeface="ヒラギノ角ゴ Pro W3" pitchFamily="112" charset="-128"/>
                <a:cs typeface="+mn-cs"/>
              </a:defRPr>
            </a:lvl1pPr>
          </a:lstStyle>
          <a:p>
            <a:pPr>
              <a:defRPr/>
            </a:pPr>
            <a:endParaRPr lang="fr-FR"/>
          </a:p>
        </p:txBody>
      </p:sp>
      <p:sp>
        <p:nvSpPr>
          <p:cNvPr id="30723" name="Rectangle 3"/>
          <p:cNvSpPr>
            <a:spLocks noGrp="1" noChangeArrowheads="1"/>
          </p:cNvSpPr>
          <p:nvPr>
            <p:ph type="dt" sz="quarter" idx="1"/>
          </p:nvPr>
        </p:nvSpPr>
        <p:spPr bwMode="auto">
          <a:xfrm>
            <a:off x="3851275" y="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2" tIns="45711" rIns="91422" bIns="45711" numCol="1" anchor="t" anchorCtr="0" compatLnSpc="1">
            <a:prstTxWarp prst="textNoShape">
              <a:avLst/>
            </a:prstTxWarp>
          </a:bodyPr>
          <a:lstStyle>
            <a:lvl1pPr algn="r" eaLnBrk="0" hangingPunct="0">
              <a:defRPr sz="1200">
                <a:latin typeface="Lucida Grande" pitchFamily="112" charset="0"/>
                <a:ea typeface="ヒラギノ角ゴ Pro W3" pitchFamily="112" charset="-128"/>
                <a:cs typeface="+mn-cs"/>
              </a:defRPr>
            </a:lvl1pPr>
          </a:lstStyle>
          <a:p>
            <a:pPr>
              <a:defRPr/>
            </a:pPr>
            <a:endParaRPr lang="fr-FR"/>
          </a:p>
        </p:txBody>
      </p:sp>
      <p:sp>
        <p:nvSpPr>
          <p:cNvPr id="30724" name="Rectangle 4"/>
          <p:cNvSpPr>
            <a:spLocks noGrp="1" noChangeArrowheads="1"/>
          </p:cNvSpPr>
          <p:nvPr>
            <p:ph type="ftr" sz="quarter" idx="2"/>
          </p:nvPr>
        </p:nvSpPr>
        <p:spPr bwMode="auto">
          <a:xfrm>
            <a:off x="1" y="942975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2" tIns="45711" rIns="91422" bIns="45711" numCol="1" anchor="b" anchorCtr="0" compatLnSpc="1">
            <a:prstTxWarp prst="textNoShape">
              <a:avLst/>
            </a:prstTxWarp>
          </a:bodyPr>
          <a:lstStyle>
            <a:lvl1pPr eaLnBrk="0" hangingPunct="0">
              <a:defRPr sz="1200">
                <a:latin typeface="Lucida Grande" pitchFamily="112" charset="0"/>
                <a:ea typeface="ヒラギノ角ゴ Pro W3" pitchFamily="112" charset="-128"/>
                <a:cs typeface="+mn-cs"/>
              </a:defRPr>
            </a:lvl1pPr>
          </a:lstStyle>
          <a:p>
            <a:pPr>
              <a:defRPr/>
            </a:pPr>
            <a:endParaRPr lang="fr-FR"/>
          </a:p>
        </p:txBody>
      </p:sp>
      <p:sp>
        <p:nvSpPr>
          <p:cNvPr id="30725" name="Rectangle 5"/>
          <p:cNvSpPr>
            <a:spLocks noGrp="1" noChangeArrowheads="1"/>
          </p:cNvSpPr>
          <p:nvPr>
            <p:ph type="sldNum" sz="quarter" idx="3"/>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2" tIns="45711" rIns="91422" bIns="45711" numCol="1" anchor="b" anchorCtr="0" compatLnSpc="1">
            <a:prstTxWarp prst="textNoShape">
              <a:avLst/>
            </a:prstTxWarp>
          </a:bodyPr>
          <a:lstStyle>
            <a:lvl1pPr algn="r" eaLnBrk="0" hangingPunct="0">
              <a:defRPr sz="1200">
                <a:latin typeface="Lucida Grande" pitchFamily="112" charset="0"/>
                <a:ea typeface="ヒラギノ角ゴ Pro W3" pitchFamily="112" charset="-128"/>
                <a:cs typeface="+mn-cs"/>
              </a:defRPr>
            </a:lvl1pPr>
          </a:lstStyle>
          <a:p>
            <a:pPr>
              <a:defRPr/>
            </a:pPr>
            <a:fld id="{7A70BAE7-B45E-463A-81F2-65D1C46B89AE}" type="slidenum">
              <a:rPr lang="fr-FR"/>
              <a:pPr>
                <a:defRPr/>
              </a:pPr>
              <a:t>‹N°›</a:t>
            </a:fld>
            <a:endParaRPr lang="fr-FR" dirty="0"/>
          </a:p>
        </p:txBody>
      </p:sp>
    </p:spTree>
    <p:extLst>
      <p:ext uri="{BB962C8B-B14F-4D97-AF65-F5344CB8AC3E}">
        <p14:creationId xmlns:p14="http://schemas.microsoft.com/office/powerpoint/2010/main" val="3349694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2" tIns="45711" rIns="91422" bIns="45711" numCol="1" anchor="t" anchorCtr="0" compatLnSpc="1">
            <a:prstTxWarp prst="textNoShape">
              <a:avLst/>
            </a:prstTxWarp>
          </a:bodyPr>
          <a:lstStyle>
            <a:lvl1pPr eaLnBrk="0" hangingPunct="0">
              <a:defRPr sz="1200">
                <a:latin typeface="Lucida Grande" pitchFamily="112" charset="0"/>
                <a:ea typeface="ヒラギノ角ゴ Pro W3" pitchFamily="112" charset="-128"/>
                <a:cs typeface="+mn-cs"/>
              </a:defRPr>
            </a:lvl1pPr>
          </a:lstStyle>
          <a:p>
            <a:pPr>
              <a:defRPr/>
            </a:pPr>
            <a:endParaRPr lang="fr-FR"/>
          </a:p>
        </p:txBody>
      </p:sp>
      <p:sp>
        <p:nvSpPr>
          <p:cNvPr id="3075" name="Rectangle 3"/>
          <p:cNvSpPr>
            <a:spLocks noGrp="1" noChangeArrowheads="1"/>
          </p:cNvSpPr>
          <p:nvPr>
            <p:ph type="dt" idx="1"/>
          </p:nvPr>
        </p:nvSpPr>
        <p:spPr bwMode="auto">
          <a:xfrm>
            <a:off x="3851275" y="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2" tIns="45711" rIns="91422" bIns="45711" numCol="1" anchor="t" anchorCtr="0" compatLnSpc="1">
            <a:prstTxWarp prst="textNoShape">
              <a:avLst/>
            </a:prstTxWarp>
          </a:bodyPr>
          <a:lstStyle>
            <a:lvl1pPr algn="r" eaLnBrk="0" hangingPunct="0">
              <a:defRPr sz="1200">
                <a:latin typeface="Lucida Grande" pitchFamily="112" charset="0"/>
                <a:ea typeface="ヒラギノ角ゴ Pro W3" pitchFamily="112" charset="-128"/>
                <a:cs typeface="+mn-cs"/>
              </a:defRPr>
            </a:lvl1pPr>
          </a:lstStyle>
          <a:p>
            <a:pPr>
              <a:defRPr/>
            </a:pPr>
            <a:endParaRPr lang="fr-FR"/>
          </a:p>
        </p:txBody>
      </p:sp>
      <p:sp>
        <p:nvSpPr>
          <p:cNvPr id="389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6464" y="4714877"/>
            <a:ext cx="498475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2" tIns="45711" rIns="91422" bIns="45711"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1" y="942975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2" tIns="45711" rIns="91422" bIns="45711" numCol="1" anchor="b" anchorCtr="0" compatLnSpc="1">
            <a:prstTxWarp prst="textNoShape">
              <a:avLst/>
            </a:prstTxWarp>
          </a:bodyPr>
          <a:lstStyle>
            <a:lvl1pPr eaLnBrk="0" hangingPunct="0">
              <a:defRPr sz="1200">
                <a:latin typeface="Lucida Grande" pitchFamily="112" charset="0"/>
                <a:ea typeface="ヒラギノ角ゴ Pro W3" pitchFamily="112" charset="-128"/>
                <a:cs typeface="+mn-cs"/>
              </a:defRPr>
            </a:lvl1pPr>
          </a:lstStyle>
          <a:p>
            <a:pPr>
              <a:defRPr/>
            </a:pPr>
            <a:endParaRPr lang="fr-FR"/>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2" tIns="45711" rIns="91422" bIns="45711" numCol="1" anchor="b" anchorCtr="0" compatLnSpc="1">
            <a:prstTxWarp prst="textNoShape">
              <a:avLst/>
            </a:prstTxWarp>
          </a:bodyPr>
          <a:lstStyle>
            <a:lvl1pPr algn="r" eaLnBrk="0" hangingPunct="0">
              <a:defRPr sz="1200">
                <a:latin typeface="Lucida Grande" pitchFamily="112" charset="0"/>
                <a:ea typeface="ヒラギノ角ゴ Pro W3" pitchFamily="112" charset="-128"/>
                <a:cs typeface="+mn-cs"/>
              </a:defRPr>
            </a:lvl1pPr>
          </a:lstStyle>
          <a:p>
            <a:pPr>
              <a:defRPr/>
            </a:pPr>
            <a:fld id="{77390036-F9B0-405B-895A-290D123DE2D2}" type="slidenum">
              <a:rPr lang="fr-FR"/>
              <a:pPr>
                <a:defRPr/>
              </a:pPr>
              <a:t>‹N°›</a:t>
            </a:fld>
            <a:endParaRPr lang="fr-FR" dirty="0"/>
          </a:p>
        </p:txBody>
      </p:sp>
    </p:spTree>
    <p:extLst>
      <p:ext uri="{BB962C8B-B14F-4D97-AF65-F5344CB8AC3E}">
        <p14:creationId xmlns:p14="http://schemas.microsoft.com/office/powerpoint/2010/main" val="2797925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Grande" pitchFamily="112" charset="0"/>
        <a:ea typeface="ヒラギノ角ゴ Pro W3" pitchFamily="112" charset="-128"/>
        <a:cs typeface="ヒラギノ角ゴ Pro W3"/>
      </a:defRPr>
    </a:lvl1pPr>
    <a:lvl2pPr marL="457200" algn="l" rtl="0" eaLnBrk="0" fontAlgn="base" hangingPunct="0">
      <a:spcBef>
        <a:spcPct val="30000"/>
      </a:spcBef>
      <a:spcAft>
        <a:spcPct val="0"/>
      </a:spcAft>
      <a:defRPr sz="1200" kern="1200">
        <a:solidFill>
          <a:schemeClr val="tx1"/>
        </a:solidFill>
        <a:latin typeface="Lucida Grande" pitchFamily="112" charset="0"/>
        <a:ea typeface="ヒラギノ角ゴ Pro W3" pitchFamily="112" charset="-128"/>
        <a:cs typeface="ヒラギノ角ゴ Pro W3"/>
      </a:defRPr>
    </a:lvl2pPr>
    <a:lvl3pPr marL="914400" algn="l" rtl="0" eaLnBrk="0" fontAlgn="base" hangingPunct="0">
      <a:spcBef>
        <a:spcPct val="30000"/>
      </a:spcBef>
      <a:spcAft>
        <a:spcPct val="0"/>
      </a:spcAft>
      <a:defRPr sz="1200" kern="1200">
        <a:solidFill>
          <a:schemeClr val="tx1"/>
        </a:solidFill>
        <a:latin typeface="Lucida Grande" pitchFamily="112" charset="0"/>
        <a:ea typeface="ヒラギノ角ゴ Pro W3" pitchFamily="112" charset="-128"/>
        <a:cs typeface="ヒラギノ角ゴ Pro W3"/>
      </a:defRPr>
    </a:lvl3pPr>
    <a:lvl4pPr marL="1371600" algn="l" rtl="0" eaLnBrk="0" fontAlgn="base" hangingPunct="0">
      <a:spcBef>
        <a:spcPct val="30000"/>
      </a:spcBef>
      <a:spcAft>
        <a:spcPct val="0"/>
      </a:spcAft>
      <a:defRPr sz="1200" kern="1200">
        <a:solidFill>
          <a:schemeClr val="tx1"/>
        </a:solidFill>
        <a:latin typeface="Lucida Grande" pitchFamily="112" charset="0"/>
        <a:ea typeface="ヒラギノ角ゴ Pro W3" pitchFamily="112" charset="-128"/>
        <a:cs typeface="ヒラギノ角ゴ Pro W3"/>
      </a:defRPr>
    </a:lvl4pPr>
    <a:lvl5pPr marL="1828800" algn="l" rtl="0" eaLnBrk="0" fontAlgn="base" hangingPunct="0">
      <a:spcBef>
        <a:spcPct val="30000"/>
      </a:spcBef>
      <a:spcAft>
        <a:spcPct val="0"/>
      </a:spcAft>
      <a:defRPr sz="1200" kern="1200">
        <a:solidFill>
          <a:schemeClr val="tx1"/>
        </a:solidFill>
        <a:latin typeface="Lucida Grande" pitchFamily="112" charset="0"/>
        <a:ea typeface="ヒラギノ角ゴ Pro W3" pitchFamily="112"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en-US"/>
          </a:p>
        </p:txBody>
      </p:sp>
    </p:spTree>
    <p:extLst>
      <p:ext uri="{BB962C8B-B14F-4D97-AF65-F5344CB8AC3E}">
        <p14:creationId xmlns:p14="http://schemas.microsoft.com/office/powerpoint/2010/main" val="211380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528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282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3" name="Imag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92080" y="6349901"/>
            <a:ext cx="1143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27784" y="6148322"/>
            <a:ext cx="2448272" cy="753997"/>
          </a:xfrm>
          <a:prstGeom prst="rect">
            <a:avLst/>
          </a:prstGeom>
        </p:spPr>
      </p:pic>
      <p:pic>
        <p:nvPicPr>
          <p:cNvPr id="5" name="Picture 2" descr="C:\Users\benahmed\AppData\Local\Microsoft\Windows\Temporary Internet Files\Content.Outlook\YS2FMVWW\Strategie 2025 (2).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444208" y="6093296"/>
            <a:ext cx="988889" cy="66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54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fr-BE"/>
          </a:p>
        </p:txBody>
      </p:sp>
      <p:sp>
        <p:nvSpPr>
          <p:cNvPr id="3"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BE"/>
          </a:p>
        </p:txBody>
      </p:sp>
      <p:sp>
        <p:nvSpPr>
          <p:cNvPr id="4"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C9F137A-7C9A-42D9-B49C-0510BC5FC9F5}" type="slidenum">
              <a:rPr lang="fr-BE"/>
              <a:pPr>
                <a:defRPr/>
              </a:pPr>
              <a:t>‹N°›</a:t>
            </a:fld>
            <a:endParaRPr lang="fr-BE"/>
          </a:p>
        </p:txBody>
      </p:sp>
    </p:spTree>
    <p:extLst>
      <p:ext uri="{BB962C8B-B14F-4D97-AF65-F5344CB8AC3E}">
        <p14:creationId xmlns:p14="http://schemas.microsoft.com/office/powerpoint/2010/main" val="1105511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3"/>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7950" y="-127000"/>
            <a:ext cx="9359900" cy="71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2" r:id="rId1"/>
    <p:sldLayoutId id="2147483781" r:id="rId2"/>
    <p:sldLayoutId id="2147483780" r:id="rId3"/>
    <p:sldLayoutId id="2147483783" r:id="rId4"/>
    <p:sldLayoutId id="2147483784" r:id="rId5"/>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2pPr>
      <a:lvl3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3pPr>
      <a:lvl4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4pPr>
      <a:lvl5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Lucida Grande" pitchFamily="112" charset="0"/>
          <a:ea typeface="ヒラギノ角ゴ Pro W3" pitchFamily="112" charset="-128"/>
        </a:defRPr>
      </a:lvl6pPr>
      <a:lvl7pPr marL="914400" algn="ctr" rtl="0" fontAlgn="base">
        <a:spcBef>
          <a:spcPct val="0"/>
        </a:spcBef>
        <a:spcAft>
          <a:spcPct val="0"/>
        </a:spcAft>
        <a:defRPr sz="4400">
          <a:solidFill>
            <a:schemeClr val="tx2"/>
          </a:solidFill>
          <a:latin typeface="Lucida Grande" pitchFamily="112" charset="0"/>
          <a:ea typeface="ヒラギノ角ゴ Pro W3" pitchFamily="112" charset="-128"/>
        </a:defRPr>
      </a:lvl7pPr>
      <a:lvl8pPr marL="1371600" algn="ctr" rtl="0" fontAlgn="base">
        <a:spcBef>
          <a:spcPct val="0"/>
        </a:spcBef>
        <a:spcAft>
          <a:spcPct val="0"/>
        </a:spcAft>
        <a:defRPr sz="4400">
          <a:solidFill>
            <a:schemeClr val="tx2"/>
          </a:solidFill>
          <a:latin typeface="Lucida Grande" pitchFamily="112" charset="0"/>
          <a:ea typeface="ヒラギノ角ゴ Pro W3" pitchFamily="112" charset="-128"/>
        </a:defRPr>
      </a:lvl8pPr>
      <a:lvl9pPr marL="1828800" algn="ctr" rtl="0" fontAlgn="base">
        <a:spcBef>
          <a:spcPct val="0"/>
        </a:spcBef>
        <a:spcAft>
          <a:spcPct val="0"/>
        </a:spcAft>
        <a:defRPr sz="4400">
          <a:solidFill>
            <a:schemeClr val="tx2"/>
          </a:solidFill>
          <a:latin typeface="Lucida Grande" pitchFamily="112" charset="0"/>
          <a:ea typeface="ヒラギノ角ゴ Pro W3"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cvdc.be/" TargetMode="External"/><Relationship Id="rId2" Type="http://schemas.openxmlformats.org/officeDocument/2006/relationships/hyperlink" Target="http://www.validationdescompetences.be/"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Lq8tfg_WZmw&amp;feature=youtu.be" TargetMode="External"/><Relationship Id="rId2" Type="http://schemas.openxmlformats.org/officeDocument/2006/relationships/hyperlink" Target="https://we.tl/OQk4yBhmjk"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www.cvdc.be/"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bcca.be/index.cfm?cat=why&amp;lang=fr" TargetMode="External"/><Relationship Id="rId2" Type="http://schemas.openxmlformats.org/officeDocument/2006/relationships/hyperlink" Target="http://www.formation-pigments.be/"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crf.be/" TargetMode="External"/><Relationship Id="rId2" Type="http://schemas.openxmlformats.org/officeDocument/2006/relationships/hyperlink" Target="http://www.cvdc.be/"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www.cvdc.be/"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www.diplodb.be/"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www.gallilex.cfwb.be/document/pdf/43450_000.pdf"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www.onem.be/fr/nouveau/droit-aux-allocations-dinsertion-pour-les-personnes-de-moins-de-21-ans"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Y1cn_3aNYX4&amp;feature=youtu.be"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txBox="1">
            <a:spLocks noChangeArrowheads="1"/>
          </p:cNvSpPr>
          <p:nvPr/>
        </p:nvSpPr>
        <p:spPr bwMode="auto">
          <a:xfrm>
            <a:off x="107504" y="2636912"/>
            <a:ext cx="8928992" cy="36004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a:solidFill>
                  <a:schemeClr val="tx1"/>
                </a:solidFill>
                <a:latin typeface="Arial" charset="0"/>
                <a:ea typeface="ヒラギノ角ゴ Pro W3" pitchFamily="112" charset="-128"/>
              </a:defRPr>
            </a:lvl1pPr>
            <a:lvl2pPr marL="742950" indent="-285750">
              <a:defRPr sz="2600">
                <a:solidFill>
                  <a:schemeClr val="tx1"/>
                </a:solidFill>
                <a:latin typeface="Arial" charset="0"/>
                <a:ea typeface="ヒラギノ角ゴ Pro W3" pitchFamily="112" charset="-128"/>
              </a:defRPr>
            </a:lvl2pPr>
            <a:lvl3pPr marL="1143000" indent="-228600">
              <a:defRPr sz="2600">
                <a:solidFill>
                  <a:schemeClr val="tx1"/>
                </a:solidFill>
                <a:latin typeface="Arial" charset="0"/>
                <a:ea typeface="ヒラギノ角ゴ Pro W3" pitchFamily="112" charset="-128"/>
              </a:defRPr>
            </a:lvl3pPr>
            <a:lvl4pPr marL="1600200" indent="-228600">
              <a:defRPr sz="2600">
                <a:solidFill>
                  <a:schemeClr val="tx1"/>
                </a:solidFill>
                <a:latin typeface="Arial" charset="0"/>
                <a:ea typeface="ヒラギノ角ゴ Pro W3" pitchFamily="112" charset="-128"/>
              </a:defRPr>
            </a:lvl4pPr>
            <a:lvl5pPr marL="2057400" indent="-228600">
              <a:defRPr sz="26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6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6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6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600">
                <a:solidFill>
                  <a:schemeClr val="tx1"/>
                </a:solidFill>
                <a:latin typeface="Arial" charset="0"/>
                <a:ea typeface="ヒラギノ角ゴ Pro W3" pitchFamily="112" charset="-128"/>
              </a:defRPr>
            </a:lvl9pPr>
          </a:lstStyle>
          <a:p>
            <a:pPr algn="ctr">
              <a:defRPr/>
            </a:pPr>
            <a:endParaRPr lang="fr-BE" sz="4400" b="1" u="sng" dirty="0">
              <a:solidFill>
                <a:srgbClr val="990033"/>
              </a:solidFill>
              <a:effectLst>
                <a:outerShdw blurRad="38100" dist="38100" dir="2700000" algn="tl">
                  <a:srgbClr val="000000">
                    <a:alpha val="43137"/>
                  </a:srgbClr>
                </a:outerShdw>
              </a:effectLst>
              <a:latin typeface="Arial Narrow" pitchFamily="34" charset="0"/>
              <a:cs typeface="+mn-cs"/>
            </a:endParaRPr>
          </a:p>
          <a:p>
            <a:pPr algn="ctr">
              <a:defRPr/>
            </a:pPr>
            <a:r>
              <a:rPr lang="fr-BE" sz="3600" b="1" dirty="0" smtClean="0">
                <a:solidFill>
                  <a:srgbClr val="990033"/>
                </a:solidFill>
                <a:effectLst>
                  <a:outerShdw blurRad="38100" dist="38100" dir="2700000" algn="tl">
                    <a:srgbClr val="000000">
                      <a:alpha val="43137"/>
                    </a:srgbClr>
                  </a:outerShdw>
                </a:effectLst>
                <a:latin typeface="Arial Narrow" pitchFamily="34" charset="0"/>
                <a:ea typeface="+mn-ea"/>
              </a:rPr>
              <a:t>La validation des compétences comment çà marche ?</a:t>
            </a:r>
            <a:endParaRPr lang="fr-FR" sz="3600" b="1" dirty="0">
              <a:solidFill>
                <a:srgbClr val="990033"/>
              </a:solidFill>
              <a:effectLst>
                <a:outerShdw blurRad="38100" dist="38100" dir="2700000" algn="tl">
                  <a:srgbClr val="000000">
                    <a:alpha val="43137"/>
                  </a:srgbClr>
                </a:outerShdw>
              </a:effectLst>
              <a:latin typeface="Arial Narrow" pitchFamily="34" charset="0"/>
              <a:ea typeface="+mn-ea"/>
            </a:endParaRPr>
          </a:p>
        </p:txBody>
      </p:sp>
    </p:spTree>
    <p:extLst>
      <p:ext uri="{BB962C8B-B14F-4D97-AF65-F5344CB8AC3E}">
        <p14:creationId xmlns:p14="http://schemas.microsoft.com/office/powerpoint/2010/main" val="3126019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645024"/>
            <a:ext cx="8712968" cy="1323439"/>
          </a:xfrm>
          <a:prstGeom prst="rect">
            <a:avLst/>
          </a:prstGeom>
        </p:spPr>
        <p:txBody>
          <a:bodyPr wrap="square">
            <a:spAutoFit/>
          </a:bodyPr>
          <a:lstStyle/>
          <a:p>
            <a:pPr algn="just" eaLnBrk="0" hangingPunct="0">
              <a:defRPr/>
            </a:pPr>
            <a:r>
              <a:rPr lang="fr-BE" sz="8000" b="1" dirty="0">
                <a:solidFill>
                  <a:srgbClr val="990033"/>
                </a:solidFill>
                <a:ea typeface="ヒラギノ角ゴ Pro W3" pitchFamily="112" charset="-128"/>
                <a:cs typeface="+mn-cs"/>
              </a:rPr>
              <a:t>2</a:t>
            </a:r>
            <a:r>
              <a:rPr lang="fr-BE" sz="8000" b="1" dirty="0" smtClean="0">
                <a:solidFill>
                  <a:srgbClr val="990033"/>
                </a:solidFill>
                <a:ea typeface="ヒラギノ角ゴ Pro W3" pitchFamily="112" charset="-128"/>
                <a:cs typeface="+mn-cs"/>
              </a:rPr>
              <a:t>5</a:t>
            </a:r>
            <a:r>
              <a:rPr lang="fr-BE" sz="2800" b="1" dirty="0" smtClean="0">
                <a:solidFill>
                  <a:srgbClr val="990033"/>
                </a:solidFill>
                <a:ea typeface="ヒラギノ角ゴ Pro W3" pitchFamily="112" charset="-128"/>
                <a:cs typeface="+mn-cs"/>
              </a:rPr>
              <a:t>%</a:t>
            </a:r>
            <a:r>
              <a:rPr lang="fr-BE" sz="4400" b="1" dirty="0" smtClean="0">
                <a:solidFill>
                  <a:srgbClr val="990033"/>
                </a:solidFill>
                <a:ea typeface="ヒラギノ角ゴ Pro W3" pitchFamily="112" charset="-128"/>
                <a:cs typeface="+mn-cs"/>
              </a:rPr>
              <a:t>  </a:t>
            </a:r>
            <a:r>
              <a:rPr lang="fr-BE" sz="2800" b="1" dirty="0" smtClean="0">
                <a:solidFill>
                  <a:srgbClr val="990033"/>
                </a:solidFill>
                <a:ea typeface="ヒラギノ角ゴ Pro W3" pitchFamily="112" charset="-128"/>
                <a:cs typeface="+mn-cs"/>
              </a:rPr>
              <a:t>fin de l’enseignement secondaire</a:t>
            </a:r>
            <a:endParaRPr lang="fr-BE" b="1" dirty="0">
              <a:ea typeface="ヒラギノ角ゴ Pro W3" pitchFamily="112" charset="-128"/>
              <a:cs typeface="+mn-cs"/>
            </a:endParaRPr>
          </a:p>
        </p:txBody>
      </p:sp>
      <p:sp>
        <p:nvSpPr>
          <p:cNvPr id="3" name="ZoneTexte 2"/>
          <p:cNvSpPr txBox="1"/>
          <p:nvPr/>
        </p:nvSpPr>
        <p:spPr>
          <a:xfrm>
            <a:off x="323528" y="2198474"/>
            <a:ext cx="7776864" cy="1323439"/>
          </a:xfrm>
          <a:prstGeom prst="rect">
            <a:avLst/>
          </a:prstGeom>
          <a:noFill/>
        </p:spPr>
        <p:txBody>
          <a:bodyPr wrap="square" rtlCol="0">
            <a:spAutoFit/>
          </a:bodyPr>
          <a:lstStyle/>
          <a:p>
            <a:r>
              <a:rPr lang="fr-BE" sz="8000" b="1" dirty="0" smtClean="0">
                <a:solidFill>
                  <a:srgbClr val="990033"/>
                </a:solidFill>
              </a:rPr>
              <a:t>50</a:t>
            </a:r>
            <a:r>
              <a:rPr lang="fr-BE" sz="2800" b="1" dirty="0" smtClean="0">
                <a:solidFill>
                  <a:srgbClr val="990033"/>
                </a:solidFill>
              </a:rPr>
              <a:t>%   pas terminé l’enseignement secondaire</a:t>
            </a:r>
            <a:endParaRPr lang="fr-BE" sz="8800" b="1" dirty="0">
              <a:solidFill>
                <a:srgbClr val="990033"/>
              </a:solidFill>
            </a:endParaRPr>
          </a:p>
        </p:txBody>
      </p:sp>
      <p:sp>
        <p:nvSpPr>
          <p:cNvPr id="4" name="ZoneTexte 3"/>
          <p:cNvSpPr txBox="1"/>
          <p:nvPr/>
        </p:nvSpPr>
        <p:spPr>
          <a:xfrm>
            <a:off x="323528" y="5157192"/>
            <a:ext cx="8064896" cy="1323439"/>
          </a:xfrm>
          <a:prstGeom prst="rect">
            <a:avLst/>
          </a:prstGeom>
          <a:noFill/>
        </p:spPr>
        <p:txBody>
          <a:bodyPr wrap="square" rtlCol="0">
            <a:spAutoFit/>
          </a:bodyPr>
          <a:lstStyle/>
          <a:p>
            <a:r>
              <a:rPr lang="fr-BE" sz="8000" b="1" dirty="0" smtClean="0">
                <a:solidFill>
                  <a:srgbClr val="990033"/>
                </a:solidFill>
              </a:rPr>
              <a:t>19</a:t>
            </a:r>
            <a:r>
              <a:rPr lang="fr-BE" sz="2800" b="1" dirty="0" smtClean="0">
                <a:solidFill>
                  <a:srgbClr val="990033"/>
                </a:solidFill>
              </a:rPr>
              <a:t>%   autres</a:t>
            </a:r>
            <a:endParaRPr lang="fr-BE" sz="8000" b="1" dirty="0">
              <a:solidFill>
                <a:srgbClr val="990033"/>
              </a:solidFill>
            </a:endParaRPr>
          </a:p>
        </p:txBody>
      </p:sp>
    </p:spTree>
    <p:extLst>
      <p:ext uri="{BB962C8B-B14F-4D97-AF65-F5344CB8AC3E}">
        <p14:creationId xmlns:p14="http://schemas.microsoft.com/office/powerpoint/2010/main" val="3506678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txBox="1">
            <a:spLocks noChangeArrowheads="1"/>
          </p:cNvSpPr>
          <p:nvPr/>
        </p:nvSpPr>
        <p:spPr bwMode="auto">
          <a:xfrm>
            <a:off x="107504" y="2636912"/>
            <a:ext cx="8928992" cy="72008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a:solidFill>
                  <a:schemeClr val="tx1"/>
                </a:solidFill>
                <a:latin typeface="Arial" charset="0"/>
                <a:ea typeface="ヒラギノ角ゴ Pro W3" pitchFamily="112" charset="-128"/>
              </a:defRPr>
            </a:lvl1pPr>
            <a:lvl2pPr marL="742950" indent="-285750">
              <a:defRPr sz="2600">
                <a:solidFill>
                  <a:schemeClr val="tx1"/>
                </a:solidFill>
                <a:latin typeface="Arial" charset="0"/>
                <a:ea typeface="ヒラギノ角ゴ Pro W3" pitchFamily="112" charset="-128"/>
              </a:defRPr>
            </a:lvl2pPr>
            <a:lvl3pPr marL="1143000" indent="-228600">
              <a:defRPr sz="2600">
                <a:solidFill>
                  <a:schemeClr val="tx1"/>
                </a:solidFill>
                <a:latin typeface="Arial" charset="0"/>
                <a:ea typeface="ヒラギノ角ゴ Pro W3" pitchFamily="112" charset="-128"/>
              </a:defRPr>
            </a:lvl3pPr>
            <a:lvl4pPr marL="1600200" indent="-228600">
              <a:defRPr sz="2600">
                <a:solidFill>
                  <a:schemeClr val="tx1"/>
                </a:solidFill>
                <a:latin typeface="Arial" charset="0"/>
                <a:ea typeface="ヒラギノ角ゴ Pro W3" pitchFamily="112" charset="-128"/>
              </a:defRPr>
            </a:lvl4pPr>
            <a:lvl5pPr marL="2057400" indent="-228600">
              <a:defRPr sz="26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6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6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6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600">
                <a:solidFill>
                  <a:schemeClr val="tx1"/>
                </a:solidFill>
                <a:latin typeface="Arial" charset="0"/>
                <a:ea typeface="ヒラギノ角ゴ Pro W3" pitchFamily="112" charset="-128"/>
              </a:defRPr>
            </a:lvl9pPr>
          </a:lstStyle>
          <a:p>
            <a:pPr algn="just">
              <a:defRPr/>
            </a:pPr>
            <a:r>
              <a:rPr lang="fr-BE" sz="3600" b="1" dirty="0" smtClean="0">
                <a:solidFill>
                  <a:srgbClr val="660033"/>
                </a:solidFill>
                <a:latin typeface="Arial Narrow" pitchFamily="34" charset="0"/>
                <a:ea typeface="+mn-ea"/>
                <a:cs typeface="+mn-cs"/>
              </a:rPr>
              <a:t>Certificat qualification			77,9 </a:t>
            </a:r>
            <a:r>
              <a:rPr lang="fr-BE" sz="2800" b="1" dirty="0" smtClean="0">
                <a:solidFill>
                  <a:srgbClr val="660033"/>
                </a:solidFill>
                <a:latin typeface="Arial Narrow" pitchFamily="34" charset="0"/>
                <a:ea typeface="+mn-ea"/>
                <a:cs typeface="+mn-cs"/>
              </a:rPr>
              <a:t>%</a:t>
            </a:r>
            <a:endParaRPr lang="fr-BE" sz="4400" b="1" u="sng" dirty="0">
              <a:solidFill>
                <a:srgbClr val="990033"/>
              </a:solidFill>
              <a:latin typeface="Arial Narrow" pitchFamily="34" charset="0"/>
              <a:cs typeface="+mn-cs"/>
            </a:endParaRPr>
          </a:p>
        </p:txBody>
      </p:sp>
      <p:sp>
        <p:nvSpPr>
          <p:cNvPr id="2" name="ZoneTexte 1"/>
          <p:cNvSpPr txBox="1"/>
          <p:nvPr/>
        </p:nvSpPr>
        <p:spPr>
          <a:xfrm>
            <a:off x="107504" y="3501008"/>
            <a:ext cx="7992888" cy="646331"/>
          </a:xfrm>
          <a:prstGeom prst="rect">
            <a:avLst/>
          </a:prstGeom>
          <a:noFill/>
        </p:spPr>
        <p:txBody>
          <a:bodyPr wrap="square" rtlCol="0">
            <a:spAutoFit/>
          </a:bodyPr>
          <a:lstStyle/>
          <a:p>
            <a:pPr algn="just"/>
            <a:r>
              <a:rPr lang="fr-BE" sz="3600" b="1" dirty="0" smtClean="0">
                <a:solidFill>
                  <a:srgbClr val="990033"/>
                </a:solidFill>
              </a:rPr>
              <a:t>Secondaire inférieur			         74,2%</a:t>
            </a:r>
            <a:endParaRPr lang="fr-BE" sz="3600" b="1" dirty="0">
              <a:solidFill>
                <a:srgbClr val="990033"/>
              </a:solidFill>
            </a:endParaRPr>
          </a:p>
        </p:txBody>
      </p:sp>
      <p:sp>
        <p:nvSpPr>
          <p:cNvPr id="3" name="ZoneTexte 2"/>
          <p:cNvSpPr txBox="1"/>
          <p:nvPr/>
        </p:nvSpPr>
        <p:spPr>
          <a:xfrm>
            <a:off x="127373" y="4437112"/>
            <a:ext cx="7992888" cy="646331"/>
          </a:xfrm>
          <a:prstGeom prst="rect">
            <a:avLst/>
          </a:prstGeom>
          <a:noFill/>
        </p:spPr>
        <p:txBody>
          <a:bodyPr wrap="square" rtlCol="0">
            <a:spAutoFit/>
          </a:bodyPr>
          <a:lstStyle/>
          <a:p>
            <a:r>
              <a:rPr lang="fr-BE" sz="3600" b="1" dirty="0" smtClean="0">
                <a:solidFill>
                  <a:srgbClr val="990033"/>
                </a:solidFill>
              </a:rPr>
              <a:t>Enseignement primaire		         76,7</a:t>
            </a:r>
            <a:r>
              <a:rPr lang="fr-BE" sz="2800" b="1" dirty="0" smtClean="0">
                <a:solidFill>
                  <a:srgbClr val="990033"/>
                </a:solidFill>
              </a:rPr>
              <a:t>%</a:t>
            </a:r>
            <a:endParaRPr lang="fr-BE" sz="3600" b="1" dirty="0">
              <a:solidFill>
                <a:srgbClr val="990033"/>
              </a:solidFill>
            </a:endParaRPr>
          </a:p>
        </p:txBody>
      </p:sp>
      <p:sp>
        <p:nvSpPr>
          <p:cNvPr id="6" name="ZoneTexte 5"/>
          <p:cNvSpPr txBox="1"/>
          <p:nvPr/>
        </p:nvSpPr>
        <p:spPr>
          <a:xfrm>
            <a:off x="179512" y="5301208"/>
            <a:ext cx="7776864" cy="646331"/>
          </a:xfrm>
          <a:prstGeom prst="rect">
            <a:avLst/>
          </a:prstGeom>
          <a:noFill/>
        </p:spPr>
        <p:txBody>
          <a:bodyPr wrap="square" rtlCol="0">
            <a:spAutoFit/>
          </a:bodyPr>
          <a:lstStyle/>
          <a:p>
            <a:r>
              <a:rPr lang="fr-BE" sz="3600" b="1" dirty="0" smtClean="0">
                <a:solidFill>
                  <a:srgbClr val="990033"/>
                </a:solidFill>
              </a:rPr>
              <a:t>Autres						75,2%</a:t>
            </a:r>
            <a:endParaRPr lang="fr-BE" sz="3600" b="1" dirty="0">
              <a:solidFill>
                <a:srgbClr val="990033"/>
              </a:solidFill>
            </a:endParaRPr>
          </a:p>
        </p:txBody>
      </p:sp>
      <p:sp>
        <p:nvSpPr>
          <p:cNvPr id="7" name="ZoneTexte 6"/>
          <p:cNvSpPr txBox="1"/>
          <p:nvPr/>
        </p:nvSpPr>
        <p:spPr>
          <a:xfrm>
            <a:off x="6516216" y="2280246"/>
            <a:ext cx="1800200" cy="307777"/>
          </a:xfrm>
          <a:prstGeom prst="rect">
            <a:avLst/>
          </a:prstGeom>
          <a:noFill/>
        </p:spPr>
        <p:txBody>
          <a:bodyPr wrap="square" rtlCol="0">
            <a:spAutoFit/>
          </a:bodyPr>
          <a:lstStyle/>
          <a:p>
            <a:r>
              <a:rPr lang="fr-BE" sz="1400" dirty="0" smtClean="0"/>
              <a:t>Taux de réussite</a:t>
            </a:r>
            <a:endParaRPr lang="fr-BE" sz="1400" dirty="0"/>
          </a:p>
        </p:txBody>
      </p:sp>
    </p:spTree>
    <p:extLst>
      <p:ext uri="{BB962C8B-B14F-4D97-AF65-F5344CB8AC3E}">
        <p14:creationId xmlns:p14="http://schemas.microsoft.com/office/powerpoint/2010/main" val="2887118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Graphiqu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80928"/>
            <a:ext cx="6480720"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9512" y="2060848"/>
            <a:ext cx="8784976" cy="523220"/>
          </a:xfrm>
          <a:prstGeom prst="rect">
            <a:avLst/>
          </a:prstGeom>
        </p:spPr>
        <p:txBody>
          <a:bodyPr wrap="square">
            <a:spAutoFit/>
          </a:bodyPr>
          <a:lstStyle/>
          <a:p>
            <a:pPr algn="ctr" eaLnBrk="0" hangingPunct="0">
              <a:defRPr/>
            </a:pPr>
            <a:r>
              <a:rPr lang="fr-BE" sz="2800" b="1" dirty="0" smtClean="0">
                <a:solidFill>
                  <a:srgbClr val="990033"/>
                </a:solidFill>
                <a:effectLst>
                  <a:outerShdw blurRad="38100" dist="38100" dir="2700000" algn="tl">
                    <a:srgbClr val="000000">
                      <a:alpha val="43137"/>
                    </a:srgbClr>
                  </a:outerShdw>
                </a:effectLst>
                <a:ea typeface="ヒラギノ角ゴ Pro W3" pitchFamily="112" charset="-128"/>
                <a:cs typeface="+mn-cs"/>
              </a:rPr>
              <a:t>23% de 45+</a:t>
            </a:r>
            <a:endParaRPr lang="fr-BE" dirty="0">
              <a:ea typeface="ヒラギノ角ゴ Pro W3" pitchFamily="112" charset="-128"/>
              <a:cs typeface="+mn-cs"/>
            </a:endParaRPr>
          </a:p>
        </p:txBody>
      </p:sp>
    </p:spTree>
    <p:extLst>
      <p:ext uri="{BB962C8B-B14F-4D97-AF65-F5344CB8AC3E}">
        <p14:creationId xmlns:p14="http://schemas.microsoft.com/office/powerpoint/2010/main" val="123026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2060848"/>
            <a:ext cx="8856662"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fr-BE" sz="2400" b="1" dirty="0" smtClean="0">
                <a:solidFill>
                  <a:srgbClr val="B8003D"/>
                </a:solidFill>
                <a:effectLst>
                  <a:outerShdw blurRad="38100" dist="38100" dir="2700000" algn="tl">
                    <a:srgbClr val="000000">
                      <a:alpha val="43137"/>
                    </a:srgbClr>
                  </a:outerShdw>
                </a:effectLst>
              </a:rPr>
              <a:t>4 étapes pour obtenir un Titre de compétence</a:t>
            </a:r>
          </a:p>
          <a:p>
            <a:pPr eaLnBrk="0" hangingPunct="0">
              <a:spcBef>
                <a:spcPct val="50000"/>
              </a:spcBef>
            </a:pPr>
            <a:r>
              <a:rPr lang="fr-BE" sz="2400" dirty="0" smtClean="0">
                <a:solidFill>
                  <a:schemeClr val="accent4"/>
                </a:solidFill>
              </a:rPr>
              <a:t>1. </a:t>
            </a:r>
            <a:r>
              <a:rPr lang="fr-BE" sz="2400" b="1" dirty="0" smtClean="0">
                <a:solidFill>
                  <a:schemeClr val="accent4"/>
                </a:solidFill>
              </a:rPr>
              <a:t>Information</a:t>
            </a:r>
            <a:r>
              <a:rPr lang="fr-BE" sz="2400" dirty="0" smtClean="0">
                <a:solidFill>
                  <a:schemeClr val="accent4"/>
                </a:solidFill>
              </a:rPr>
              <a:t> </a:t>
            </a:r>
          </a:p>
          <a:p>
            <a:pPr eaLnBrk="0" hangingPunct="0">
              <a:spcBef>
                <a:spcPct val="50000"/>
              </a:spcBef>
            </a:pPr>
            <a:r>
              <a:rPr lang="fr-BE" sz="2400" dirty="0" smtClean="0">
                <a:solidFill>
                  <a:schemeClr val="accent4"/>
                </a:solidFill>
              </a:rPr>
              <a:t>	–&gt; Conseillers (outils spécifique)</a:t>
            </a:r>
          </a:p>
          <a:p>
            <a:pPr lvl="2" eaLnBrk="0" hangingPunct="0">
              <a:defRPr/>
            </a:pPr>
            <a:r>
              <a:rPr lang="fr-BE" sz="2400" dirty="0" smtClean="0">
                <a:solidFill>
                  <a:schemeClr val="accent4"/>
                </a:solidFill>
              </a:rPr>
              <a:t>-&gt; </a:t>
            </a:r>
            <a:r>
              <a:rPr lang="fr-BE" sz="2400" b="1" dirty="0" smtClean="0">
                <a:solidFill>
                  <a:srgbClr val="990033"/>
                </a:solidFill>
                <a:ea typeface="ヒラギノ角ゴ Pro W3" pitchFamily="112" charset="-128"/>
                <a:hlinkClick r:id="rId2"/>
              </a:rPr>
              <a:t>www.validationdescompetences.be</a:t>
            </a:r>
            <a:r>
              <a:rPr lang="fr-BE" sz="2400" b="1" dirty="0" smtClean="0">
                <a:solidFill>
                  <a:srgbClr val="990033"/>
                </a:solidFill>
                <a:ea typeface="ヒラギノ角ゴ Pro W3" pitchFamily="112" charset="-128"/>
              </a:rPr>
              <a:t> </a:t>
            </a:r>
            <a:r>
              <a:rPr lang="fr-BE" sz="2400" b="1" dirty="0">
                <a:solidFill>
                  <a:srgbClr val="990033"/>
                </a:solidFill>
                <a:ea typeface="ヒラギノ角ゴ Pro W3" pitchFamily="112" charset="-128"/>
              </a:rPr>
              <a:t>(Grand public)</a:t>
            </a:r>
          </a:p>
          <a:p>
            <a:pPr lvl="2" eaLnBrk="0" hangingPunct="0">
              <a:defRPr/>
            </a:pPr>
            <a:r>
              <a:rPr lang="fr-BE" sz="2400" b="1" dirty="0">
                <a:solidFill>
                  <a:srgbClr val="990033"/>
                </a:solidFill>
                <a:ea typeface="ヒラギノ角ゴ Pro W3" pitchFamily="112" charset="-128"/>
                <a:hlinkClick r:id="rId3"/>
              </a:rPr>
              <a:t>www.cvdc.be</a:t>
            </a:r>
            <a:r>
              <a:rPr lang="fr-BE" sz="2400" b="1" dirty="0">
                <a:solidFill>
                  <a:srgbClr val="990033"/>
                </a:solidFill>
                <a:ea typeface="ヒラギノ角ゴ Pro W3" pitchFamily="112" charset="-128"/>
              </a:rPr>
              <a:t> (Professionnels</a:t>
            </a:r>
            <a:r>
              <a:rPr lang="fr-BE" sz="2400" b="1" dirty="0" smtClean="0">
                <a:solidFill>
                  <a:srgbClr val="990033"/>
                </a:solidFill>
                <a:ea typeface="ヒラギノ角ゴ Pro W3" pitchFamily="112" charset="-128"/>
              </a:rPr>
              <a:t>)</a:t>
            </a:r>
          </a:p>
          <a:p>
            <a:pPr eaLnBrk="0" hangingPunct="0">
              <a:spcBef>
                <a:spcPct val="50000"/>
              </a:spcBef>
            </a:pPr>
            <a:r>
              <a:rPr lang="fr-BE" sz="2800" dirty="0" smtClean="0">
                <a:solidFill>
                  <a:schemeClr val="accent4"/>
                </a:solidFill>
              </a:rPr>
              <a:t>2</a:t>
            </a:r>
            <a:r>
              <a:rPr lang="fr-BE" sz="2800" dirty="0">
                <a:solidFill>
                  <a:schemeClr val="accent4"/>
                </a:solidFill>
              </a:rPr>
              <a:t>. </a:t>
            </a:r>
            <a:r>
              <a:rPr lang="fr-BE" sz="2800" b="1" dirty="0">
                <a:solidFill>
                  <a:schemeClr val="accent4"/>
                </a:solidFill>
              </a:rPr>
              <a:t>Guidance</a:t>
            </a:r>
            <a:r>
              <a:rPr lang="fr-BE" sz="2800" dirty="0">
                <a:solidFill>
                  <a:schemeClr val="accent4"/>
                </a:solidFill>
              </a:rPr>
              <a:t> -&gt; Centres</a:t>
            </a:r>
          </a:p>
          <a:p>
            <a:pPr marL="457200" indent="-457200" eaLnBrk="0" hangingPunct="0">
              <a:spcBef>
                <a:spcPts val="1200"/>
              </a:spcBef>
              <a:buFont typeface="Arial" panose="020B0604020202020204" pitchFamily="34" charset="0"/>
              <a:buChar char="•"/>
            </a:pPr>
            <a:r>
              <a:rPr lang="fr-BE" sz="2800" dirty="0">
                <a:solidFill>
                  <a:schemeClr val="accent4"/>
                </a:solidFill>
              </a:rPr>
              <a:t>Séance d’information collective</a:t>
            </a:r>
          </a:p>
          <a:p>
            <a:pPr marL="457200" indent="-457200" eaLnBrk="0" hangingPunct="0">
              <a:spcBef>
                <a:spcPts val="1200"/>
              </a:spcBef>
              <a:buFont typeface="Arial" panose="020B0604020202020204" pitchFamily="34" charset="0"/>
              <a:buChar char="•"/>
            </a:pPr>
            <a:r>
              <a:rPr lang="fr-BE" sz="2800" dirty="0">
                <a:solidFill>
                  <a:schemeClr val="accent4"/>
                </a:solidFill>
              </a:rPr>
              <a:t>Guidance individuelle</a:t>
            </a:r>
          </a:p>
          <a:p>
            <a:pPr lvl="2" eaLnBrk="0" hangingPunct="0">
              <a:defRPr/>
            </a:pPr>
            <a:endParaRPr lang="fr-BE" sz="2400" b="1" dirty="0">
              <a:solidFill>
                <a:srgbClr val="990033"/>
              </a:solidFill>
              <a:ea typeface="ヒラギノ角ゴ Pro W3" pitchFamily="112" charset="-128"/>
            </a:endParaRPr>
          </a:p>
        </p:txBody>
      </p:sp>
    </p:spTree>
    <p:extLst>
      <p:ext uri="{BB962C8B-B14F-4D97-AF65-F5344CB8AC3E}">
        <p14:creationId xmlns:p14="http://schemas.microsoft.com/office/powerpoint/2010/main" val="1509165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132856"/>
            <a:ext cx="8748712" cy="4308872"/>
          </a:xfrm>
          <a:prstGeom prst="rect">
            <a:avLst/>
          </a:prstGeom>
        </p:spPr>
        <p:txBody>
          <a:bodyPr wrap="square">
            <a:spAutoFit/>
          </a:bodyPr>
          <a:lstStyle/>
          <a:p>
            <a:pPr eaLnBrk="0" hangingPunct="0">
              <a:spcBef>
                <a:spcPct val="50000"/>
              </a:spcBef>
            </a:pPr>
            <a:r>
              <a:rPr lang="fr-BE" sz="2800" b="1" dirty="0">
                <a:solidFill>
                  <a:srgbClr val="B8003D"/>
                </a:solidFill>
                <a:effectLst>
                  <a:outerShdw blurRad="38100" dist="38100" dir="2700000" algn="tl">
                    <a:srgbClr val="000000">
                      <a:alpha val="43137"/>
                    </a:srgbClr>
                  </a:outerShdw>
                </a:effectLst>
              </a:rPr>
              <a:t>4 étapes pour obtenir un Titre de </a:t>
            </a:r>
            <a:r>
              <a:rPr lang="fr-BE" sz="2800" b="1" dirty="0" smtClean="0">
                <a:solidFill>
                  <a:srgbClr val="B8003D"/>
                </a:solidFill>
                <a:effectLst>
                  <a:outerShdw blurRad="38100" dist="38100" dir="2700000" algn="tl">
                    <a:srgbClr val="000000">
                      <a:alpha val="43137"/>
                    </a:srgbClr>
                  </a:outerShdw>
                </a:effectLst>
              </a:rPr>
              <a:t>compétence</a:t>
            </a:r>
          </a:p>
          <a:p>
            <a:pPr eaLnBrk="0" hangingPunct="0">
              <a:spcBef>
                <a:spcPct val="50000"/>
              </a:spcBef>
            </a:pPr>
            <a:r>
              <a:rPr lang="fr-BE" sz="2800" dirty="0" smtClean="0">
                <a:solidFill>
                  <a:schemeClr val="accent4"/>
                </a:solidFill>
              </a:rPr>
              <a:t>3</a:t>
            </a:r>
            <a:r>
              <a:rPr lang="fr-BE" sz="2800" dirty="0">
                <a:solidFill>
                  <a:schemeClr val="accent4"/>
                </a:solidFill>
              </a:rPr>
              <a:t>. </a:t>
            </a:r>
            <a:r>
              <a:rPr lang="fr-BE" sz="2800" b="1" dirty="0">
                <a:solidFill>
                  <a:schemeClr val="accent4"/>
                </a:solidFill>
              </a:rPr>
              <a:t>Epreuve</a:t>
            </a:r>
            <a:r>
              <a:rPr lang="fr-BE" sz="2800" dirty="0">
                <a:solidFill>
                  <a:schemeClr val="accent4"/>
                </a:solidFill>
              </a:rPr>
              <a:t> (stress, consignes, …) </a:t>
            </a:r>
          </a:p>
          <a:p>
            <a:pPr eaLnBrk="0" hangingPunct="0">
              <a:spcBef>
                <a:spcPct val="50000"/>
              </a:spcBef>
            </a:pPr>
            <a:r>
              <a:rPr lang="fr-BE" sz="2800" dirty="0" smtClean="0">
                <a:solidFill>
                  <a:schemeClr val="accent4"/>
                </a:solidFill>
              </a:rPr>
              <a:t>4</a:t>
            </a:r>
            <a:r>
              <a:rPr lang="fr-BE" sz="2800" dirty="0">
                <a:solidFill>
                  <a:schemeClr val="accent4"/>
                </a:solidFill>
              </a:rPr>
              <a:t>. </a:t>
            </a:r>
            <a:r>
              <a:rPr lang="fr-BE" sz="2800" b="1" dirty="0">
                <a:solidFill>
                  <a:schemeClr val="accent4"/>
                </a:solidFill>
              </a:rPr>
              <a:t>Réussite et obtention d’un Titre </a:t>
            </a:r>
            <a:r>
              <a:rPr lang="fr-BE" sz="2800" dirty="0">
                <a:solidFill>
                  <a:schemeClr val="accent4"/>
                </a:solidFill>
              </a:rPr>
              <a:t>– Post-guidance</a:t>
            </a:r>
            <a:endParaRPr lang="fr-FR" sz="2800" dirty="0">
              <a:solidFill>
                <a:srgbClr val="990033"/>
              </a:solidFill>
            </a:endParaRPr>
          </a:p>
          <a:p>
            <a:pPr eaLnBrk="0" hangingPunct="0">
              <a:defRPr/>
            </a:pPr>
            <a:endParaRPr lang="fr-BE" sz="2800" dirty="0">
              <a:ea typeface="ヒラギノ角ゴ Pro W3" pitchFamily="112" charset="-128"/>
              <a:cs typeface="+mn-cs"/>
            </a:endParaRPr>
          </a:p>
          <a:p>
            <a:pPr eaLnBrk="0" hangingPunct="0">
              <a:spcBef>
                <a:spcPct val="50000"/>
              </a:spcBef>
            </a:pPr>
            <a:r>
              <a:rPr lang="fr-BE" sz="2400" dirty="0">
                <a:hlinkClick r:id="rId2" tooltip="Ce lien externe s'ouvrira dans une nouvelle fenêtre"/>
              </a:rPr>
              <a:t>https://we.tl/OQk4yBhmjk</a:t>
            </a:r>
            <a:r>
              <a:rPr lang="fr-BE" sz="2400" dirty="0"/>
              <a:t> </a:t>
            </a:r>
            <a:r>
              <a:rPr lang="fr-BE" sz="2400" dirty="0" smtClean="0"/>
              <a:t>(La validation des compétence pour le Technicien </a:t>
            </a:r>
            <a:r>
              <a:rPr lang="fr-BE" sz="2400" dirty="0" smtClean="0">
                <a:solidFill>
                  <a:schemeClr val="accent4"/>
                </a:solidFill>
              </a:rPr>
              <a:t>PC</a:t>
            </a:r>
            <a:r>
              <a:rPr lang="fr-BE" sz="2400" dirty="0">
                <a:solidFill>
                  <a:schemeClr val="accent4"/>
                </a:solidFill>
              </a:rPr>
              <a:t>)</a:t>
            </a:r>
          </a:p>
          <a:p>
            <a:r>
              <a:rPr lang="fr-BE" sz="2400" u="sng" dirty="0">
                <a:hlinkClick r:id="rId3"/>
              </a:rPr>
              <a:t>https://www.youtube.com/watch?v=Lq8tfg_WZmw&amp;feature=youtu.be</a:t>
            </a:r>
            <a:r>
              <a:rPr lang="fr-BE" sz="2400" u="sng" dirty="0"/>
              <a:t> </a:t>
            </a:r>
            <a:r>
              <a:rPr lang="fr-BE" sz="2400" dirty="0"/>
              <a:t>(cellule de reconversion- construction)</a:t>
            </a:r>
          </a:p>
          <a:p>
            <a:pPr marL="285750" indent="-285750" eaLnBrk="0" hangingPunct="0">
              <a:buFont typeface="Arial" charset="0"/>
              <a:buChar char="•"/>
              <a:defRPr/>
            </a:pPr>
            <a:endParaRPr lang="fr-BE" dirty="0">
              <a:solidFill>
                <a:srgbClr val="990033"/>
              </a:solidFill>
              <a:ea typeface="ヒラギノ角ゴ Pro W3" pitchFamily="112" charset="-128"/>
              <a:cs typeface="+mn-cs"/>
            </a:endParaRPr>
          </a:p>
        </p:txBody>
      </p:sp>
    </p:spTree>
    <p:extLst>
      <p:ext uri="{BB962C8B-B14F-4D97-AF65-F5344CB8AC3E}">
        <p14:creationId xmlns:p14="http://schemas.microsoft.com/office/powerpoint/2010/main" val="1382664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2470244"/>
            <a:ext cx="7560840" cy="3046988"/>
          </a:xfrm>
          <a:prstGeom prst="rect">
            <a:avLst/>
          </a:prstGeom>
        </p:spPr>
        <p:txBody>
          <a:bodyPr wrap="square">
            <a:spAutoFit/>
          </a:bodyPr>
          <a:lstStyle/>
          <a:p>
            <a:pPr algn="ctr"/>
            <a:endParaRPr lang="fr-BE" sz="2400" dirty="0" smtClean="0">
              <a:solidFill>
                <a:srgbClr val="990033"/>
              </a:solidFill>
              <a:effectLst>
                <a:outerShdw blurRad="38100" dist="38100" dir="2700000" algn="tl">
                  <a:srgbClr val="000000">
                    <a:alpha val="43137"/>
                  </a:srgbClr>
                </a:outerShdw>
              </a:effectLst>
              <a:ea typeface="ヒラギノ角ゴ Pro W3" pitchFamily="112" charset="-128"/>
              <a:cs typeface="+mn-cs"/>
            </a:endParaRPr>
          </a:p>
          <a:p>
            <a:pPr marL="285750" indent="-285750" algn="ctr">
              <a:buFont typeface="Arial" panose="020B0604020202020204" pitchFamily="34" charset="0"/>
              <a:buChar char="•"/>
            </a:pPr>
            <a:endParaRPr lang="fr-BE" sz="2400" dirty="0">
              <a:solidFill>
                <a:srgbClr val="990033"/>
              </a:solidFill>
              <a:effectLst>
                <a:outerShdw blurRad="38100" dist="38100" dir="2700000" algn="tl">
                  <a:srgbClr val="000000">
                    <a:alpha val="43137"/>
                  </a:srgbClr>
                </a:outerShdw>
              </a:effectLst>
              <a:ea typeface="ヒラギノ角ゴ Pro W3" pitchFamily="112" charset="-128"/>
              <a:cs typeface="+mn-cs"/>
            </a:endParaRPr>
          </a:p>
          <a:p>
            <a:pPr marL="285750" indent="-285750">
              <a:buFont typeface="Arial" panose="020B0604020202020204" pitchFamily="34" charset="0"/>
              <a:buChar char="•"/>
            </a:pPr>
            <a:r>
              <a:rPr lang="fr-BE" sz="2400" dirty="0" smtClean="0">
                <a:solidFill>
                  <a:srgbClr val="990033"/>
                </a:solidFill>
                <a:effectLst>
                  <a:outerShdw blurRad="38100" dist="38100" dir="2700000" algn="tl">
                    <a:srgbClr val="000000">
                      <a:alpha val="43137"/>
                    </a:srgbClr>
                  </a:outerShdw>
                </a:effectLst>
                <a:ea typeface="ヒラギノ角ゴ Pro W3" pitchFamily="112" charset="-128"/>
                <a:cs typeface="+mn-cs"/>
              </a:rPr>
              <a:t>Quelques chiffres et témoignages</a:t>
            </a:r>
          </a:p>
          <a:p>
            <a:pPr marL="285750" indent="-285750">
              <a:buFont typeface="Arial" panose="020B0604020202020204" pitchFamily="34" charset="0"/>
              <a:buChar char="•"/>
            </a:pPr>
            <a:r>
              <a:rPr lang="fr-BE" sz="2400" dirty="0" smtClean="0">
                <a:solidFill>
                  <a:srgbClr val="990033"/>
                </a:solidFill>
                <a:effectLst>
                  <a:outerShdw blurRad="38100" dist="38100" dir="2700000" algn="tl">
                    <a:srgbClr val="000000">
                      <a:alpha val="43137"/>
                    </a:srgbClr>
                  </a:outerShdw>
                </a:effectLst>
                <a:ea typeface="ヒラギノ角ゴ Pro W3" pitchFamily="112" charset="-128"/>
                <a:cs typeface="+mn-cs"/>
              </a:rPr>
              <a:t>4 </a:t>
            </a:r>
            <a:r>
              <a:rPr lang="fr-BE" sz="2400" dirty="0" smtClean="0">
                <a:solidFill>
                  <a:srgbClr val="990033"/>
                </a:solidFill>
                <a:effectLst>
                  <a:outerShdw blurRad="38100" dist="38100" dir="2700000" algn="tl">
                    <a:srgbClr val="000000">
                      <a:alpha val="43137"/>
                    </a:srgbClr>
                  </a:outerShdw>
                </a:effectLst>
                <a:ea typeface="ヒラギノ角ゴ Pro W3" pitchFamily="112" charset="-128"/>
                <a:cs typeface="+mn-cs"/>
              </a:rPr>
              <a:t>étapes pour obtenir un Titre de compétence</a:t>
            </a:r>
          </a:p>
          <a:p>
            <a:pPr marL="285750" indent="-285750">
              <a:buFont typeface="Arial" panose="020B0604020202020204" pitchFamily="34" charset="0"/>
              <a:buChar char="•"/>
            </a:pPr>
            <a:r>
              <a:rPr lang="fr-BE" sz="2400" b="1" dirty="0" smtClean="0">
                <a:solidFill>
                  <a:srgbClr val="FF9900"/>
                </a:solidFill>
                <a:effectLst>
                  <a:outerShdw blurRad="38100" dist="38100" dir="2700000" algn="tl">
                    <a:srgbClr val="000000">
                      <a:alpha val="43137"/>
                    </a:srgbClr>
                  </a:outerShdw>
                </a:effectLst>
                <a:ea typeface="ヒラギノ角ゴ Pro W3" pitchFamily="112" charset="-128"/>
                <a:cs typeface="+mn-cs"/>
              </a:rPr>
              <a:t>Les garanties Qualité</a:t>
            </a:r>
          </a:p>
          <a:p>
            <a:pPr marL="285750" indent="-285750">
              <a:buFont typeface="Arial" panose="020B0604020202020204" pitchFamily="34" charset="0"/>
              <a:buChar char="•"/>
            </a:pPr>
            <a:r>
              <a:rPr lang="fr-BE" sz="2400" dirty="0" smtClean="0">
                <a:solidFill>
                  <a:srgbClr val="990033"/>
                </a:solidFill>
                <a:effectLst>
                  <a:outerShdw blurRad="38100" dist="38100" dir="2700000" algn="tl">
                    <a:srgbClr val="000000">
                      <a:alpha val="43137"/>
                    </a:srgbClr>
                  </a:outerShdw>
                </a:effectLst>
                <a:ea typeface="ヒラギノ角ゴ Pro W3" pitchFamily="112" charset="-128"/>
                <a:cs typeface="+mn-cs"/>
              </a:rPr>
              <a:t>Les avantages pour les candidats et les employeurs</a:t>
            </a:r>
          </a:p>
          <a:p>
            <a:pPr marL="285750" indent="-285750">
              <a:buFont typeface="Arial" panose="020B0604020202020204" pitchFamily="34" charset="0"/>
              <a:buChar char="•"/>
            </a:pPr>
            <a:r>
              <a:rPr lang="fr-BE" sz="2400" dirty="0" smtClean="0">
                <a:solidFill>
                  <a:srgbClr val="990033"/>
                </a:solidFill>
                <a:effectLst>
                  <a:outerShdw blurRad="38100" dist="38100" dir="2700000" algn="tl">
                    <a:srgbClr val="000000">
                      <a:alpha val="43137"/>
                    </a:srgbClr>
                  </a:outerShdw>
                </a:effectLst>
                <a:ea typeface="ヒラギノ角ゴ Pro W3" pitchFamily="112" charset="-128"/>
                <a:cs typeface="+mn-cs"/>
              </a:rPr>
              <a:t>Evolutions et expérimentations méthodologiques</a:t>
            </a:r>
            <a:endParaRPr lang="fr-BE" sz="2400" dirty="0">
              <a:ea typeface="ヒラギノ角ゴ Pro W3" pitchFamily="112" charset="-128"/>
              <a:cs typeface="+mn-cs"/>
            </a:endParaRPr>
          </a:p>
          <a:p>
            <a:endParaRPr lang="fr-BE" sz="2400" dirty="0"/>
          </a:p>
        </p:txBody>
      </p:sp>
    </p:spTree>
    <p:extLst>
      <p:ext uri="{BB962C8B-B14F-4D97-AF65-F5344CB8AC3E}">
        <p14:creationId xmlns:p14="http://schemas.microsoft.com/office/powerpoint/2010/main" val="4262295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nvPr>
        </p:nvGraphicFramePr>
        <p:xfrm>
          <a:off x="1979712" y="2747110"/>
          <a:ext cx="5474625" cy="3987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39" name="ZoneTexte 11"/>
          <p:cNvSpPr txBox="1">
            <a:spLocks noChangeArrowheads="1"/>
          </p:cNvSpPr>
          <p:nvPr/>
        </p:nvSpPr>
        <p:spPr bwMode="auto">
          <a:xfrm>
            <a:off x="179512" y="2996952"/>
            <a:ext cx="309531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600">
                <a:solidFill>
                  <a:schemeClr val="tx1"/>
                </a:solidFill>
                <a:latin typeface="Arial Narrow" pitchFamily="34" charset="0"/>
                <a:ea typeface="ヒラギノ角ゴ Pro W3"/>
                <a:cs typeface="ヒラギノ角ゴ Pro W3"/>
              </a:defRPr>
            </a:lvl1pPr>
            <a:lvl2pPr marL="742950" indent="-285750" eaLnBrk="0" hangingPunct="0">
              <a:defRPr sz="2600">
                <a:solidFill>
                  <a:schemeClr val="tx1"/>
                </a:solidFill>
                <a:latin typeface="Arial Narrow" pitchFamily="34" charset="0"/>
                <a:ea typeface="ヒラギノ角ゴ Pro W3"/>
                <a:cs typeface="ヒラギノ角ゴ Pro W3"/>
              </a:defRPr>
            </a:lvl2pPr>
            <a:lvl3pPr marL="1143000" indent="-228600" eaLnBrk="0" hangingPunct="0">
              <a:defRPr sz="2600">
                <a:solidFill>
                  <a:schemeClr val="tx1"/>
                </a:solidFill>
                <a:latin typeface="Arial Narrow" pitchFamily="34" charset="0"/>
                <a:ea typeface="ヒラギノ角ゴ Pro W3"/>
                <a:cs typeface="ヒラギノ角ゴ Pro W3"/>
              </a:defRPr>
            </a:lvl3pPr>
            <a:lvl4pPr marL="1600200" indent="-228600" eaLnBrk="0" hangingPunct="0">
              <a:defRPr sz="2600">
                <a:solidFill>
                  <a:schemeClr val="tx1"/>
                </a:solidFill>
                <a:latin typeface="Arial Narrow" pitchFamily="34" charset="0"/>
                <a:ea typeface="ヒラギノ角ゴ Pro W3"/>
                <a:cs typeface="ヒラギノ角ゴ Pro W3"/>
              </a:defRPr>
            </a:lvl4pPr>
            <a:lvl5pPr marL="2057400" indent="-228600" eaLnBrk="0" hangingPunct="0">
              <a:defRPr sz="2600">
                <a:solidFill>
                  <a:schemeClr val="tx1"/>
                </a:solidFill>
                <a:latin typeface="Arial Narrow" pitchFamily="34" charset="0"/>
                <a:ea typeface="ヒラギノ角ゴ Pro W3"/>
                <a:cs typeface="ヒラギノ角ゴ Pro W3"/>
              </a:defRPr>
            </a:lvl5pPr>
            <a:lvl6pPr marL="2514600" indent="-228600" eaLnBrk="0" fontAlgn="base" hangingPunct="0">
              <a:spcBef>
                <a:spcPct val="0"/>
              </a:spcBef>
              <a:spcAft>
                <a:spcPct val="0"/>
              </a:spcAft>
              <a:defRPr sz="2600">
                <a:solidFill>
                  <a:schemeClr val="tx1"/>
                </a:solidFill>
                <a:latin typeface="Arial Narrow" pitchFamily="34" charset="0"/>
                <a:ea typeface="ヒラギノ角ゴ Pro W3"/>
                <a:cs typeface="ヒラギノ角ゴ Pro W3"/>
              </a:defRPr>
            </a:lvl6pPr>
            <a:lvl7pPr marL="2971800" indent="-228600" eaLnBrk="0" fontAlgn="base" hangingPunct="0">
              <a:spcBef>
                <a:spcPct val="0"/>
              </a:spcBef>
              <a:spcAft>
                <a:spcPct val="0"/>
              </a:spcAft>
              <a:defRPr sz="2600">
                <a:solidFill>
                  <a:schemeClr val="tx1"/>
                </a:solidFill>
                <a:latin typeface="Arial Narrow" pitchFamily="34" charset="0"/>
                <a:ea typeface="ヒラギノ角ゴ Pro W3"/>
                <a:cs typeface="ヒラギノ角ゴ Pro W3"/>
              </a:defRPr>
            </a:lvl7pPr>
            <a:lvl8pPr marL="3429000" indent="-228600" eaLnBrk="0" fontAlgn="base" hangingPunct="0">
              <a:spcBef>
                <a:spcPct val="0"/>
              </a:spcBef>
              <a:spcAft>
                <a:spcPct val="0"/>
              </a:spcAft>
              <a:defRPr sz="2600">
                <a:solidFill>
                  <a:schemeClr val="tx1"/>
                </a:solidFill>
                <a:latin typeface="Arial Narrow" pitchFamily="34" charset="0"/>
                <a:ea typeface="ヒラギノ角ゴ Pro W3"/>
                <a:cs typeface="ヒラギノ角ゴ Pro W3"/>
              </a:defRPr>
            </a:lvl8pPr>
            <a:lvl9pPr marL="3886200" indent="-228600" eaLnBrk="0" fontAlgn="base" hangingPunct="0">
              <a:spcBef>
                <a:spcPct val="0"/>
              </a:spcBef>
              <a:spcAft>
                <a:spcPct val="0"/>
              </a:spcAft>
              <a:defRPr sz="2600">
                <a:solidFill>
                  <a:schemeClr val="tx1"/>
                </a:solidFill>
                <a:latin typeface="Arial Narrow" pitchFamily="34" charset="0"/>
                <a:ea typeface="ヒラギノ角ゴ Pro W3"/>
                <a:cs typeface="ヒラギノ角ゴ Pro W3"/>
              </a:defRPr>
            </a:lvl9pPr>
          </a:lstStyle>
          <a:p>
            <a:pPr>
              <a:buFont typeface="Arial" pitchFamily="34" charset="0"/>
              <a:buChar char="•"/>
            </a:pPr>
            <a:r>
              <a:rPr lang="fr-BE" sz="1800" b="1" dirty="0"/>
              <a:t>Vérification des processus Qualité et méthodologiques par session</a:t>
            </a:r>
          </a:p>
          <a:p>
            <a:pPr>
              <a:buFont typeface="Arial" pitchFamily="34" charset="0"/>
              <a:buChar char="•"/>
            </a:pPr>
            <a:r>
              <a:rPr lang="fr-BE" sz="1800" b="1" dirty="0"/>
              <a:t>Demande d’amélioration </a:t>
            </a:r>
          </a:p>
        </p:txBody>
      </p:sp>
      <p:sp>
        <p:nvSpPr>
          <p:cNvPr id="14340" name="ZoneTexte 12"/>
          <p:cNvSpPr txBox="1">
            <a:spLocks noChangeArrowheads="1"/>
          </p:cNvSpPr>
          <p:nvPr/>
        </p:nvSpPr>
        <p:spPr bwMode="auto">
          <a:xfrm>
            <a:off x="899592" y="5517232"/>
            <a:ext cx="25431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600">
                <a:solidFill>
                  <a:schemeClr val="tx1"/>
                </a:solidFill>
                <a:latin typeface="Arial Narrow" pitchFamily="34" charset="0"/>
                <a:ea typeface="ヒラギノ角ゴ Pro W3"/>
                <a:cs typeface="ヒラギノ角ゴ Pro W3"/>
              </a:defRPr>
            </a:lvl1pPr>
            <a:lvl2pPr marL="742950" indent="-285750" eaLnBrk="0" hangingPunct="0">
              <a:defRPr sz="2600">
                <a:solidFill>
                  <a:schemeClr val="tx1"/>
                </a:solidFill>
                <a:latin typeface="Arial Narrow" pitchFamily="34" charset="0"/>
                <a:ea typeface="ヒラギノ角ゴ Pro W3"/>
                <a:cs typeface="ヒラギノ角ゴ Pro W3"/>
              </a:defRPr>
            </a:lvl2pPr>
            <a:lvl3pPr marL="1143000" indent="-228600" eaLnBrk="0" hangingPunct="0">
              <a:defRPr sz="2600">
                <a:solidFill>
                  <a:schemeClr val="tx1"/>
                </a:solidFill>
                <a:latin typeface="Arial Narrow" pitchFamily="34" charset="0"/>
                <a:ea typeface="ヒラギノ角ゴ Pro W3"/>
                <a:cs typeface="ヒラギノ角ゴ Pro W3"/>
              </a:defRPr>
            </a:lvl3pPr>
            <a:lvl4pPr marL="1600200" indent="-228600" eaLnBrk="0" hangingPunct="0">
              <a:defRPr sz="2600">
                <a:solidFill>
                  <a:schemeClr val="tx1"/>
                </a:solidFill>
                <a:latin typeface="Arial Narrow" pitchFamily="34" charset="0"/>
                <a:ea typeface="ヒラギノ角ゴ Pro W3"/>
                <a:cs typeface="ヒラギノ角ゴ Pro W3"/>
              </a:defRPr>
            </a:lvl4pPr>
            <a:lvl5pPr marL="2057400" indent="-228600" eaLnBrk="0" hangingPunct="0">
              <a:defRPr sz="2600">
                <a:solidFill>
                  <a:schemeClr val="tx1"/>
                </a:solidFill>
                <a:latin typeface="Arial Narrow" pitchFamily="34" charset="0"/>
                <a:ea typeface="ヒラギノ角ゴ Pro W3"/>
                <a:cs typeface="ヒラギノ角ゴ Pro W3"/>
              </a:defRPr>
            </a:lvl5pPr>
            <a:lvl6pPr marL="2514600" indent="-228600" eaLnBrk="0" fontAlgn="base" hangingPunct="0">
              <a:spcBef>
                <a:spcPct val="0"/>
              </a:spcBef>
              <a:spcAft>
                <a:spcPct val="0"/>
              </a:spcAft>
              <a:defRPr sz="2600">
                <a:solidFill>
                  <a:schemeClr val="tx1"/>
                </a:solidFill>
                <a:latin typeface="Arial Narrow" pitchFamily="34" charset="0"/>
                <a:ea typeface="ヒラギノ角ゴ Pro W3"/>
                <a:cs typeface="ヒラギノ角ゴ Pro W3"/>
              </a:defRPr>
            </a:lvl6pPr>
            <a:lvl7pPr marL="2971800" indent="-228600" eaLnBrk="0" fontAlgn="base" hangingPunct="0">
              <a:spcBef>
                <a:spcPct val="0"/>
              </a:spcBef>
              <a:spcAft>
                <a:spcPct val="0"/>
              </a:spcAft>
              <a:defRPr sz="2600">
                <a:solidFill>
                  <a:schemeClr val="tx1"/>
                </a:solidFill>
                <a:latin typeface="Arial Narrow" pitchFamily="34" charset="0"/>
                <a:ea typeface="ヒラギノ角ゴ Pro W3"/>
                <a:cs typeface="ヒラギノ角ゴ Pro W3"/>
              </a:defRPr>
            </a:lvl7pPr>
            <a:lvl8pPr marL="3429000" indent="-228600" eaLnBrk="0" fontAlgn="base" hangingPunct="0">
              <a:spcBef>
                <a:spcPct val="0"/>
              </a:spcBef>
              <a:spcAft>
                <a:spcPct val="0"/>
              </a:spcAft>
              <a:defRPr sz="2600">
                <a:solidFill>
                  <a:schemeClr val="tx1"/>
                </a:solidFill>
                <a:latin typeface="Arial Narrow" pitchFamily="34" charset="0"/>
                <a:ea typeface="ヒラギノ角ゴ Pro W3"/>
                <a:cs typeface="ヒラギノ角ゴ Pro W3"/>
              </a:defRPr>
            </a:lvl8pPr>
            <a:lvl9pPr marL="3886200" indent="-228600" eaLnBrk="0" fontAlgn="base" hangingPunct="0">
              <a:spcBef>
                <a:spcPct val="0"/>
              </a:spcBef>
              <a:spcAft>
                <a:spcPct val="0"/>
              </a:spcAft>
              <a:defRPr sz="2600">
                <a:solidFill>
                  <a:schemeClr val="tx1"/>
                </a:solidFill>
                <a:latin typeface="Arial Narrow" pitchFamily="34" charset="0"/>
                <a:ea typeface="ヒラギノ角ゴ Pro W3"/>
                <a:cs typeface="ヒラギノ角ゴ Pro W3"/>
              </a:defRPr>
            </a:lvl9pPr>
          </a:lstStyle>
          <a:p>
            <a:pPr>
              <a:buFont typeface="Arial" pitchFamily="34" charset="0"/>
              <a:buChar char="•"/>
            </a:pPr>
            <a:r>
              <a:rPr lang="fr-BE" sz="1800" b="1" dirty="0"/>
              <a:t>Observateur externe</a:t>
            </a:r>
          </a:p>
          <a:p>
            <a:pPr>
              <a:buFont typeface="Arial" pitchFamily="34" charset="0"/>
              <a:buChar char="•"/>
            </a:pPr>
            <a:r>
              <a:rPr lang="fr-BE" sz="1800" b="1" dirty="0"/>
              <a:t>Grille d’évaluation </a:t>
            </a:r>
            <a:r>
              <a:rPr lang="fr-BE" sz="1800" b="1" dirty="0" err="1"/>
              <a:t>critèriée</a:t>
            </a:r>
            <a:endParaRPr lang="fr-BE" sz="1800" b="1" dirty="0"/>
          </a:p>
        </p:txBody>
      </p:sp>
      <p:sp>
        <p:nvSpPr>
          <p:cNvPr id="14341" name="ZoneTexte 10"/>
          <p:cNvSpPr txBox="1">
            <a:spLocks noChangeArrowheads="1"/>
          </p:cNvSpPr>
          <p:nvPr/>
        </p:nvSpPr>
        <p:spPr bwMode="auto">
          <a:xfrm>
            <a:off x="6732588" y="4894263"/>
            <a:ext cx="33115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600">
                <a:solidFill>
                  <a:schemeClr val="tx1"/>
                </a:solidFill>
                <a:latin typeface="Arial Narrow" pitchFamily="34" charset="0"/>
                <a:ea typeface="ヒラギノ角ゴ Pro W3"/>
                <a:cs typeface="ヒラギノ角ゴ Pro W3"/>
              </a:defRPr>
            </a:lvl1pPr>
            <a:lvl2pPr marL="742950" indent="-285750" eaLnBrk="0" hangingPunct="0">
              <a:defRPr sz="2600">
                <a:solidFill>
                  <a:schemeClr val="tx1"/>
                </a:solidFill>
                <a:latin typeface="Arial Narrow" pitchFamily="34" charset="0"/>
                <a:ea typeface="ヒラギノ角ゴ Pro W3"/>
                <a:cs typeface="ヒラギノ角ゴ Pro W3"/>
              </a:defRPr>
            </a:lvl2pPr>
            <a:lvl3pPr marL="1143000" indent="-228600" eaLnBrk="0" hangingPunct="0">
              <a:defRPr sz="2600">
                <a:solidFill>
                  <a:schemeClr val="tx1"/>
                </a:solidFill>
                <a:latin typeface="Arial Narrow" pitchFamily="34" charset="0"/>
                <a:ea typeface="ヒラギノ角ゴ Pro W3"/>
                <a:cs typeface="ヒラギノ角ゴ Pro W3"/>
              </a:defRPr>
            </a:lvl3pPr>
            <a:lvl4pPr marL="1600200" indent="-228600" eaLnBrk="0" hangingPunct="0">
              <a:defRPr sz="2600">
                <a:solidFill>
                  <a:schemeClr val="tx1"/>
                </a:solidFill>
                <a:latin typeface="Arial Narrow" pitchFamily="34" charset="0"/>
                <a:ea typeface="ヒラギノ角ゴ Pro W3"/>
                <a:cs typeface="ヒラギノ角ゴ Pro W3"/>
              </a:defRPr>
            </a:lvl4pPr>
            <a:lvl5pPr marL="2057400" indent="-228600" eaLnBrk="0" hangingPunct="0">
              <a:defRPr sz="2600">
                <a:solidFill>
                  <a:schemeClr val="tx1"/>
                </a:solidFill>
                <a:latin typeface="Arial Narrow" pitchFamily="34" charset="0"/>
                <a:ea typeface="ヒラギノ角ゴ Pro W3"/>
                <a:cs typeface="ヒラギノ角ゴ Pro W3"/>
              </a:defRPr>
            </a:lvl5pPr>
            <a:lvl6pPr marL="2514600" indent="-228600" eaLnBrk="0" fontAlgn="base" hangingPunct="0">
              <a:spcBef>
                <a:spcPct val="0"/>
              </a:spcBef>
              <a:spcAft>
                <a:spcPct val="0"/>
              </a:spcAft>
              <a:defRPr sz="2600">
                <a:solidFill>
                  <a:schemeClr val="tx1"/>
                </a:solidFill>
                <a:latin typeface="Arial Narrow" pitchFamily="34" charset="0"/>
                <a:ea typeface="ヒラギノ角ゴ Pro W3"/>
                <a:cs typeface="ヒラギノ角ゴ Pro W3"/>
              </a:defRPr>
            </a:lvl6pPr>
            <a:lvl7pPr marL="2971800" indent="-228600" eaLnBrk="0" fontAlgn="base" hangingPunct="0">
              <a:spcBef>
                <a:spcPct val="0"/>
              </a:spcBef>
              <a:spcAft>
                <a:spcPct val="0"/>
              </a:spcAft>
              <a:defRPr sz="2600">
                <a:solidFill>
                  <a:schemeClr val="tx1"/>
                </a:solidFill>
                <a:latin typeface="Arial Narrow" pitchFamily="34" charset="0"/>
                <a:ea typeface="ヒラギノ角ゴ Pro W3"/>
                <a:cs typeface="ヒラギノ角ゴ Pro W3"/>
              </a:defRPr>
            </a:lvl7pPr>
            <a:lvl8pPr marL="3429000" indent="-228600" eaLnBrk="0" fontAlgn="base" hangingPunct="0">
              <a:spcBef>
                <a:spcPct val="0"/>
              </a:spcBef>
              <a:spcAft>
                <a:spcPct val="0"/>
              </a:spcAft>
              <a:defRPr sz="2600">
                <a:solidFill>
                  <a:schemeClr val="tx1"/>
                </a:solidFill>
                <a:latin typeface="Arial Narrow" pitchFamily="34" charset="0"/>
                <a:ea typeface="ヒラギノ角ゴ Pro W3"/>
                <a:cs typeface="ヒラギノ角ゴ Pro W3"/>
              </a:defRPr>
            </a:lvl8pPr>
            <a:lvl9pPr marL="3886200" indent="-228600" eaLnBrk="0" fontAlgn="base" hangingPunct="0">
              <a:spcBef>
                <a:spcPct val="0"/>
              </a:spcBef>
              <a:spcAft>
                <a:spcPct val="0"/>
              </a:spcAft>
              <a:defRPr sz="2600">
                <a:solidFill>
                  <a:schemeClr val="tx1"/>
                </a:solidFill>
                <a:latin typeface="Arial Narrow" pitchFamily="34" charset="0"/>
                <a:ea typeface="ヒラギノ角ゴ Pro W3"/>
                <a:cs typeface="ヒラギノ角ゴ Pro W3"/>
              </a:defRPr>
            </a:lvl9pPr>
          </a:lstStyle>
          <a:p>
            <a:pPr>
              <a:buFont typeface="Arial" pitchFamily="34" charset="0"/>
              <a:buChar char="•"/>
            </a:pPr>
            <a:endParaRPr lang="fr-BE" sz="1800" b="1" dirty="0"/>
          </a:p>
          <a:p>
            <a:pPr>
              <a:buFont typeface="Arial" pitchFamily="34" charset="0"/>
              <a:buChar char="•"/>
            </a:pPr>
            <a:r>
              <a:rPr lang="fr-BE" sz="1800" b="1" dirty="0"/>
              <a:t>Épreuve à blanc</a:t>
            </a:r>
          </a:p>
          <a:p>
            <a:pPr>
              <a:buFont typeface="Arial" pitchFamily="34" charset="0"/>
              <a:buChar char="•"/>
            </a:pPr>
            <a:r>
              <a:rPr lang="fr-BE" sz="1800" b="1" dirty="0"/>
              <a:t>Audit interne</a:t>
            </a:r>
          </a:p>
          <a:p>
            <a:pPr>
              <a:buFont typeface="Arial" pitchFamily="34" charset="0"/>
              <a:buChar char="•"/>
            </a:pPr>
            <a:r>
              <a:rPr lang="fr-BE" sz="1800" b="1" dirty="0"/>
              <a:t>Revue des Centres </a:t>
            </a:r>
          </a:p>
          <a:p>
            <a:pPr>
              <a:buFont typeface="Arial" pitchFamily="34" charset="0"/>
              <a:buChar char="•"/>
            </a:pPr>
            <a:r>
              <a:rPr lang="fr-BE" sz="1800" b="1" dirty="0"/>
              <a:t>Audit externe </a:t>
            </a:r>
          </a:p>
          <a:p>
            <a:pPr>
              <a:buFont typeface="Arial" pitchFamily="34" charset="0"/>
              <a:buChar char="•"/>
            </a:pPr>
            <a:r>
              <a:rPr lang="fr-BE" sz="1800" b="1" dirty="0"/>
              <a:t>Renouvellement agrément</a:t>
            </a:r>
          </a:p>
        </p:txBody>
      </p:sp>
      <p:sp>
        <p:nvSpPr>
          <p:cNvPr id="6" name="ZoneTexte 5"/>
          <p:cNvSpPr txBox="1"/>
          <p:nvPr/>
        </p:nvSpPr>
        <p:spPr>
          <a:xfrm>
            <a:off x="5940152" y="2967351"/>
            <a:ext cx="3546475" cy="923330"/>
          </a:xfrm>
          <a:prstGeom prst="rect">
            <a:avLst/>
          </a:prstGeom>
          <a:noFill/>
        </p:spPr>
        <p:txBody>
          <a:bodyPr>
            <a:spAutoFit/>
          </a:bodyPr>
          <a:lstStyle/>
          <a:p>
            <a:pPr marL="285750" indent="-285750" eaLnBrk="0" fontAlgn="auto" hangingPunct="0">
              <a:spcBef>
                <a:spcPts val="0"/>
              </a:spcBef>
              <a:spcAft>
                <a:spcPts val="0"/>
              </a:spcAft>
              <a:buFont typeface="Arial" pitchFamily="34" charset="0"/>
              <a:buChar char="•"/>
              <a:defRPr/>
            </a:pPr>
            <a:r>
              <a:rPr lang="fr-BE" sz="1800" b="1" dirty="0">
                <a:ea typeface="ヒラギノ角ゴ Pro W3" pitchFamily="112" charset="-128"/>
                <a:cs typeface="+mn-cs"/>
              </a:rPr>
              <a:t>Profil SFMQ</a:t>
            </a:r>
          </a:p>
          <a:p>
            <a:pPr marL="285750" indent="-285750" eaLnBrk="0" fontAlgn="auto" hangingPunct="0">
              <a:spcBef>
                <a:spcPts val="0"/>
              </a:spcBef>
              <a:spcAft>
                <a:spcPts val="0"/>
              </a:spcAft>
              <a:buFont typeface="Arial" pitchFamily="34" charset="0"/>
              <a:buChar char="•"/>
              <a:defRPr/>
            </a:pPr>
            <a:r>
              <a:rPr lang="fr-BE" sz="1800" b="1" dirty="0">
                <a:ea typeface="ヒラギノ角ゴ Pro W3" pitchFamily="112" charset="-128"/>
                <a:cs typeface="+mn-cs"/>
              </a:rPr>
              <a:t>Partenaires sociaux  sectoriels </a:t>
            </a:r>
          </a:p>
          <a:p>
            <a:pPr eaLnBrk="0" fontAlgn="auto" hangingPunct="0">
              <a:spcBef>
                <a:spcPts val="0"/>
              </a:spcBef>
              <a:spcAft>
                <a:spcPts val="0"/>
              </a:spcAft>
              <a:defRPr/>
            </a:pPr>
            <a:endParaRPr lang="fr-BE" sz="1800" b="1" dirty="0">
              <a:ea typeface="ヒラギノ角ゴ Pro W3" pitchFamily="112" charset="-128"/>
              <a:cs typeface="+mn-cs"/>
            </a:endParaRPr>
          </a:p>
        </p:txBody>
      </p:sp>
      <p:sp>
        <p:nvSpPr>
          <p:cNvPr id="13319" name="ZoneTexte 2"/>
          <p:cNvSpPr txBox="1">
            <a:spLocks noChangeArrowheads="1"/>
          </p:cNvSpPr>
          <p:nvPr/>
        </p:nvSpPr>
        <p:spPr bwMode="auto">
          <a:xfrm>
            <a:off x="0" y="1921846"/>
            <a:ext cx="889248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Arial Narrow" pitchFamily="34" charset="0"/>
                <a:ea typeface="ヒラギノ角ゴ Pro W3" pitchFamily="112" charset="-128"/>
              </a:defRPr>
            </a:lvl1pPr>
            <a:lvl2pPr marL="742950" indent="-285750">
              <a:defRPr sz="2600">
                <a:solidFill>
                  <a:schemeClr val="tx1"/>
                </a:solidFill>
                <a:latin typeface="Arial Narrow" pitchFamily="34" charset="0"/>
                <a:ea typeface="ヒラギノ角ゴ Pro W3" pitchFamily="112" charset="-128"/>
              </a:defRPr>
            </a:lvl2pPr>
            <a:lvl3pPr marL="1143000" indent="-228600">
              <a:defRPr sz="2600">
                <a:solidFill>
                  <a:schemeClr val="tx1"/>
                </a:solidFill>
                <a:latin typeface="Arial Narrow" pitchFamily="34" charset="0"/>
                <a:ea typeface="ヒラギノ角ゴ Pro W3" pitchFamily="112" charset="-128"/>
              </a:defRPr>
            </a:lvl3pPr>
            <a:lvl4pPr marL="1600200" indent="-228600">
              <a:defRPr sz="2600">
                <a:solidFill>
                  <a:schemeClr val="tx1"/>
                </a:solidFill>
                <a:latin typeface="Arial Narrow" pitchFamily="34" charset="0"/>
                <a:ea typeface="ヒラギノ角ゴ Pro W3" pitchFamily="112" charset="-128"/>
              </a:defRPr>
            </a:lvl4pPr>
            <a:lvl5pPr marL="2057400" indent="-228600">
              <a:defRPr sz="2600">
                <a:solidFill>
                  <a:schemeClr val="tx1"/>
                </a:solidFill>
                <a:latin typeface="Arial Narrow" pitchFamily="34" charset="0"/>
                <a:ea typeface="ヒラギノ角ゴ Pro W3" pitchFamily="112" charset="-128"/>
              </a:defRPr>
            </a:lvl5pPr>
            <a:lvl6pPr marL="2514600" indent="-228600" eaLnBrk="0" fontAlgn="base" hangingPunct="0">
              <a:spcBef>
                <a:spcPct val="0"/>
              </a:spcBef>
              <a:spcAft>
                <a:spcPct val="0"/>
              </a:spcAft>
              <a:defRPr sz="2600">
                <a:solidFill>
                  <a:schemeClr val="tx1"/>
                </a:solidFill>
                <a:latin typeface="Arial Narrow" pitchFamily="34" charset="0"/>
                <a:ea typeface="ヒラギノ角ゴ Pro W3" pitchFamily="112" charset="-128"/>
              </a:defRPr>
            </a:lvl6pPr>
            <a:lvl7pPr marL="2971800" indent="-228600" eaLnBrk="0" fontAlgn="base" hangingPunct="0">
              <a:spcBef>
                <a:spcPct val="0"/>
              </a:spcBef>
              <a:spcAft>
                <a:spcPct val="0"/>
              </a:spcAft>
              <a:defRPr sz="2600">
                <a:solidFill>
                  <a:schemeClr val="tx1"/>
                </a:solidFill>
                <a:latin typeface="Arial Narrow" pitchFamily="34" charset="0"/>
                <a:ea typeface="ヒラギノ角ゴ Pro W3" pitchFamily="112" charset="-128"/>
              </a:defRPr>
            </a:lvl7pPr>
            <a:lvl8pPr marL="3429000" indent="-228600" eaLnBrk="0" fontAlgn="base" hangingPunct="0">
              <a:spcBef>
                <a:spcPct val="0"/>
              </a:spcBef>
              <a:spcAft>
                <a:spcPct val="0"/>
              </a:spcAft>
              <a:defRPr sz="2600">
                <a:solidFill>
                  <a:schemeClr val="tx1"/>
                </a:solidFill>
                <a:latin typeface="Arial Narrow" pitchFamily="34" charset="0"/>
                <a:ea typeface="ヒラギノ角ゴ Pro W3" pitchFamily="112" charset="-128"/>
              </a:defRPr>
            </a:lvl8pPr>
            <a:lvl9pPr marL="3886200" indent="-228600" eaLnBrk="0" fontAlgn="base" hangingPunct="0">
              <a:spcBef>
                <a:spcPct val="0"/>
              </a:spcBef>
              <a:spcAft>
                <a:spcPct val="0"/>
              </a:spcAft>
              <a:defRPr sz="2600">
                <a:solidFill>
                  <a:schemeClr val="tx1"/>
                </a:solidFill>
                <a:latin typeface="Arial Narrow" pitchFamily="34" charset="0"/>
                <a:ea typeface="ヒラギノ角ゴ Pro W3" pitchFamily="112" charset="-128"/>
              </a:defRPr>
            </a:lvl9pPr>
          </a:lstStyle>
          <a:p>
            <a:pPr algn="ctr" eaLnBrk="0" hangingPunct="0">
              <a:defRPr/>
            </a:pPr>
            <a:r>
              <a:rPr lang="fr-BE" sz="2400" b="1" dirty="0" smtClean="0">
                <a:solidFill>
                  <a:srgbClr val="990033"/>
                </a:solidFill>
                <a:effectLst>
                  <a:outerShdw blurRad="38100" dist="38100" dir="2700000" algn="tl">
                    <a:srgbClr val="000000">
                      <a:alpha val="43137"/>
                    </a:srgbClr>
                  </a:outerShdw>
                </a:effectLst>
                <a:cs typeface="+mn-cs"/>
              </a:rPr>
              <a:t>Le </a:t>
            </a:r>
            <a:r>
              <a:rPr lang="fr-BE" sz="2400" b="1" dirty="0">
                <a:solidFill>
                  <a:srgbClr val="990033"/>
                </a:solidFill>
                <a:effectLst>
                  <a:outerShdw blurRad="38100" dist="38100" dir="2700000" algn="tl">
                    <a:srgbClr val="000000">
                      <a:alpha val="43137"/>
                    </a:srgbClr>
                  </a:outerShdw>
                </a:effectLst>
                <a:cs typeface="+mn-cs"/>
              </a:rPr>
              <a:t>Titre de Compétence : </a:t>
            </a:r>
          </a:p>
          <a:p>
            <a:pPr algn="ctr" eaLnBrk="0" hangingPunct="0">
              <a:defRPr/>
            </a:pPr>
            <a:r>
              <a:rPr lang="fr-BE" sz="2400" b="1" dirty="0">
                <a:solidFill>
                  <a:srgbClr val="990033"/>
                </a:solidFill>
                <a:effectLst>
                  <a:outerShdw blurRad="38100" dist="38100" dir="2700000" algn="tl">
                    <a:srgbClr val="000000">
                      <a:alpha val="43137"/>
                    </a:srgbClr>
                  </a:outerShdw>
                </a:effectLst>
                <a:cs typeface="+mn-cs"/>
              </a:rPr>
              <a:t>la garantie Qualité d’un dispositif fiable et neutre </a:t>
            </a:r>
          </a:p>
        </p:txBody>
      </p:sp>
    </p:spTree>
    <p:extLst>
      <p:ext uri="{BB962C8B-B14F-4D97-AF65-F5344CB8AC3E}">
        <p14:creationId xmlns:p14="http://schemas.microsoft.com/office/powerpoint/2010/main" val="1093406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1988840"/>
            <a:ext cx="7560840" cy="3046988"/>
          </a:xfrm>
          <a:prstGeom prst="rect">
            <a:avLst/>
          </a:prstGeom>
        </p:spPr>
        <p:txBody>
          <a:bodyPr wrap="square">
            <a:spAutoFit/>
          </a:bodyPr>
          <a:lstStyle/>
          <a:p>
            <a:pPr algn="ctr"/>
            <a:endParaRPr lang="fr-BE" sz="2400" dirty="0">
              <a:solidFill>
                <a:srgbClr val="990033"/>
              </a:solidFill>
              <a:effectLst>
                <a:outerShdw blurRad="38100" dist="38100" dir="2700000" algn="tl">
                  <a:srgbClr val="000000">
                    <a:alpha val="43137"/>
                  </a:srgbClr>
                </a:outerShdw>
              </a:effectLst>
              <a:ea typeface="ヒラギノ角ゴ Pro W3" pitchFamily="112" charset="-128"/>
              <a:cs typeface="+mn-cs"/>
            </a:endParaRPr>
          </a:p>
          <a:p>
            <a:pPr marL="285750" indent="-285750" algn="ctr">
              <a:buFont typeface="Arial" panose="020B0604020202020204" pitchFamily="34" charset="0"/>
              <a:buChar char="•"/>
            </a:pPr>
            <a:endParaRPr lang="fr-BE" sz="2400" dirty="0" smtClean="0">
              <a:solidFill>
                <a:srgbClr val="990033"/>
              </a:solidFill>
              <a:effectLst>
                <a:outerShdw blurRad="38100" dist="38100" dir="2700000" algn="tl">
                  <a:srgbClr val="000000">
                    <a:alpha val="43137"/>
                  </a:srgbClr>
                </a:outerShdw>
              </a:effectLst>
              <a:ea typeface="ヒラギノ角ゴ Pro W3" pitchFamily="112" charset="-128"/>
              <a:cs typeface="+mn-cs"/>
            </a:endParaRPr>
          </a:p>
          <a:p>
            <a:pPr marL="285750" indent="-285750" algn="ctr">
              <a:buFont typeface="Arial" panose="020B0604020202020204" pitchFamily="34" charset="0"/>
              <a:buChar char="•"/>
            </a:pPr>
            <a:endParaRPr lang="fr-BE" sz="2400" dirty="0">
              <a:solidFill>
                <a:srgbClr val="990033"/>
              </a:solidFill>
              <a:effectLst>
                <a:outerShdw blurRad="38100" dist="38100" dir="2700000" algn="tl">
                  <a:srgbClr val="000000">
                    <a:alpha val="43137"/>
                  </a:srgbClr>
                </a:outerShdw>
              </a:effectLst>
              <a:ea typeface="ヒラギノ角ゴ Pro W3" pitchFamily="112" charset="-128"/>
              <a:cs typeface="+mn-cs"/>
            </a:endParaRPr>
          </a:p>
          <a:p>
            <a:pPr marL="285750" indent="-285750">
              <a:buFont typeface="Arial" panose="020B0604020202020204" pitchFamily="34" charset="0"/>
              <a:buChar char="•"/>
            </a:pPr>
            <a:r>
              <a:rPr lang="fr-BE" sz="2400" dirty="0" smtClean="0">
                <a:solidFill>
                  <a:srgbClr val="990033"/>
                </a:solidFill>
                <a:effectLst>
                  <a:outerShdw blurRad="38100" dist="38100" dir="2700000" algn="tl">
                    <a:srgbClr val="000000">
                      <a:alpha val="43137"/>
                    </a:srgbClr>
                  </a:outerShdw>
                </a:effectLst>
                <a:ea typeface="ヒラギノ角ゴ Pro W3" pitchFamily="112" charset="-128"/>
                <a:cs typeface="+mn-cs"/>
              </a:rPr>
              <a:t>4 étapes pour obtenir un Titre de compétence</a:t>
            </a:r>
          </a:p>
          <a:p>
            <a:pPr marL="285750" indent="-285750">
              <a:buFont typeface="Arial" panose="020B0604020202020204" pitchFamily="34" charset="0"/>
              <a:buChar char="•"/>
            </a:pPr>
            <a:r>
              <a:rPr lang="fr-BE" sz="2400" dirty="0" smtClean="0">
                <a:solidFill>
                  <a:srgbClr val="990033"/>
                </a:solidFill>
                <a:effectLst>
                  <a:outerShdw blurRad="38100" dist="38100" dir="2700000" algn="tl">
                    <a:srgbClr val="000000">
                      <a:alpha val="43137"/>
                    </a:srgbClr>
                  </a:outerShdw>
                </a:effectLst>
                <a:ea typeface="ヒラギノ角ゴ Pro W3" pitchFamily="112" charset="-128"/>
                <a:cs typeface="+mn-cs"/>
              </a:rPr>
              <a:t>Les garanties Qualité</a:t>
            </a:r>
          </a:p>
          <a:p>
            <a:pPr marL="285750" indent="-285750">
              <a:buFont typeface="Arial" panose="020B0604020202020204" pitchFamily="34" charset="0"/>
              <a:buChar char="•"/>
            </a:pPr>
            <a:r>
              <a:rPr lang="fr-BE" sz="2400" b="1" dirty="0" smtClean="0">
                <a:solidFill>
                  <a:srgbClr val="FF9900"/>
                </a:solidFill>
                <a:effectLst>
                  <a:outerShdw blurRad="38100" dist="38100" dir="2700000" algn="tl">
                    <a:srgbClr val="000000">
                      <a:alpha val="43137"/>
                    </a:srgbClr>
                  </a:outerShdw>
                </a:effectLst>
                <a:ea typeface="ヒラギノ角ゴ Pro W3" pitchFamily="112" charset="-128"/>
                <a:cs typeface="+mn-cs"/>
              </a:rPr>
              <a:t>Les avantages pour les candidats et les employeurs</a:t>
            </a:r>
          </a:p>
          <a:p>
            <a:pPr marL="285750" indent="-285750">
              <a:buFont typeface="Arial" panose="020B0604020202020204" pitchFamily="34" charset="0"/>
              <a:buChar char="•"/>
            </a:pPr>
            <a:r>
              <a:rPr lang="fr-BE" sz="2400" dirty="0" smtClean="0">
                <a:solidFill>
                  <a:srgbClr val="990033"/>
                </a:solidFill>
                <a:effectLst>
                  <a:outerShdw blurRad="38100" dist="38100" dir="2700000" algn="tl">
                    <a:srgbClr val="000000">
                      <a:alpha val="43137"/>
                    </a:srgbClr>
                  </a:outerShdw>
                </a:effectLst>
                <a:ea typeface="ヒラギノ角ゴ Pro W3" pitchFamily="112" charset="-128"/>
                <a:cs typeface="+mn-cs"/>
              </a:rPr>
              <a:t>Evolutions et expérimentations méthodologiques</a:t>
            </a:r>
            <a:endParaRPr lang="fr-BE" sz="2400" dirty="0">
              <a:ea typeface="ヒラギノ角ゴ Pro W3" pitchFamily="112" charset="-128"/>
              <a:cs typeface="+mn-cs"/>
            </a:endParaRPr>
          </a:p>
          <a:p>
            <a:endParaRPr lang="fr-BE" sz="2400" dirty="0"/>
          </a:p>
        </p:txBody>
      </p:sp>
    </p:spTree>
    <p:extLst>
      <p:ext uri="{BB962C8B-B14F-4D97-AF65-F5344CB8AC3E}">
        <p14:creationId xmlns:p14="http://schemas.microsoft.com/office/powerpoint/2010/main" val="642254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5536" y="2204864"/>
            <a:ext cx="4465638" cy="523220"/>
          </a:xfrm>
          <a:prstGeom prst="rect">
            <a:avLst/>
          </a:prstGeom>
          <a:noFill/>
          <a:ln w="9525">
            <a:noFill/>
            <a:miter lim="800000"/>
            <a:headEnd/>
            <a:tailEnd/>
          </a:ln>
        </p:spPr>
        <p:txBody>
          <a:bodyPr>
            <a:spAutoFit/>
          </a:bodyPr>
          <a:lstStyle/>
          <a:p>
            <a:pPr>
              <a:buClr>
                <a:srgbClr val="990033"/>
              </a:buClr>
            </a:pPr>
            <a:r>
              <a:rPr lang="fr-BE" sz="2800" b="1" dirty="0" smtClean="0">
                <a:solidFill>
                  <a:srgbClr val="990033"/>
                </a:solidFill>
                <a:effectLst>
                  <a:outerShdw blurRad="38100" dist="38100" dir="2700000" algn="tl">
                    <a:srgbClr val="000000">
                      <a:alpha val="43137"/>
                    </a:srgbClr>
                  </a:outerShdw>
                </a:effectLst>
              </a:rPr>
              <a:t>Avantages candidats</a:t>
            </a:r>
            <a:endParaRPr lang="fr-FR" sz="2800" b="1" dirty="0">
              <a:solidFill>
                <a:srgbClr val="990033"/>
              </a:solidFill>
              <a:effectLst>
                <a:outerShdw blurRad="38100" dist="38100" dir="2700000" algn="tl">
                  <a:srgbClr val="000000">
                    <a:alpha val="43137"/>
                  </a:srgbClr>
                </a:outerShdw>
              </a:effectLst>
            </a:endParaRPr>
          </a:p>
        </p:txBody>
      </p:sp>
      <p:sp>
        <p:nvSpPr>
          <p:cNvPr id="3" name="ZoneTexte 1"/>
          <p:cNvSpPr txBox="1">
            <a:spLocks noChangeArrowheads="1"/>
          </p:cNvSpPr>
          <p:nvPr/>
        </p:nvSpPr>
        <p:spPr bwMode="auto">
          <a:xfrm>
            <a:off x="250825" y="2466474"/>
            <a:ext cx="8893175" cy="3477875"/>
          </a:xfrm>
          <a:prstGeom prst="rect">
            <a:avLst/>
          </a:prstGeom>
          <a:noFill/>
          <a:ln w="3175">
            <a:noFill/>
            <a:miter lim="800000"/>
            <a:headEnd/>
            <a:tailEnd/>
          </a:ln>
        </p:spPr>
        <p:txBody>
          <a:bodyPr>
            <a:spAutoFit/>
          </a:bodyPr>
          <a:lstStyle/>
          <a:p>
            <a:pPr marL="342900" indent="-342900">
              <a:buClr>
                <a:srgbClr val="990033"/>
              </a:buClr>
              <a:buFont typeface="Arial" panose="020B0604020202020204" pitchFamily="34" charset="0"/>
              <a:buChar char="•"/>
            </a:pPr>
            <a:endParaRPr lang="fr-BE" sz="2000" dirty="0"/>
          </a:p>
          <a:p>
            <a:pPr marL="342900" indent="-342900">
              <a:buClr>
                <a:srgbClr val="990033"/>
              </a:buClr>
              <a:buFont typeface="Arial" panose="020B0604020202020204" pitchFamily="34" charset="0"/>
              <a:buChar char="•"/>
            </a:pPr>
            <a:r>
              <a:rPr lang="fr-BE" sz="2000" dirty="0"/>
              <a:t>Renforcement de l’estime de soi</a:t>
            </a:r>
          </a:p>
          <a:p>
            <a:pPr marL="342900" indent="-342900">
              <a:buClr>
                <a:srgbClr val="990033"/>
              </a:buClr>
              <a:buFont typeface="Arial" panose="020B0604020202020204" pitchFamily="34" charset="0"/>
              <a:buChar char="•"/>
            </a:pPr>
            <a:endParaRPr lang="fr-BE" sz="2000" dirty="0" smtClean="0"/>
          </a:p>
          <a:p>
            <a:pPr marL="342900" indent="-342900">
              <a:buClr>
                <a:srgbClr val="990033"/>
              </a:buClr>
              <a:buFont typeface="Arial" panose="020B0604020202020204" pitchFamily="34" charset="0"/>
              <a:buChar char="•"/>
            </a:pPr>
            <a:r>
              <a:rPr lang="fr-BE" sz="2000" dirty="0" smtClean="0"/>
              <a:t>Reconnaissance officielle des compétences professionnelles</a:t>
            </a:r>
          </a:p>
          <a:p>
            <a:pPr marL="342900" indent="-342900">
              <a:buClr>
                <a:srgbClr val="990033"/>
              </a:buClr>
              <a:buFont typeface="Arial" panose="020B0604020202020204" pitchFamily="34" charset="0"/>
              <a:buChar char="•"/>
            </a:pPr>
            <a:r>
              <a:rPr lang="fr-BE" sz="2000" dirty="0" smtClean="0"/>
              <a:t>Preuve des compétences face à un employeur</a:t>
            </a:r>
          </a:p>
          <a:p>
            <a:pPr marL="342900" indent="-342900">
              <a:buClr>
                <a:srgbClr val="990033"/>
              </a:buClr>
              <a:buFont typeface="Arial" panose="020B0604020202020204" pitchFamily="34" charset="0"/>
              <a:buChar char="•"/>
            </a:pPr>
            <a:r>
              <a:rPr lang="fr-BE" sz="2000" dirty="0" smtClean="0"/>
              <a:t>Accès et dispenses lors d’un parcours de formation professionnelle</a:t>
            </a:r>
          </a:p>
          <a:p>
            <a:pPr marL="342900" indent="-342900">
              <a:buClr>
                <a:srgbClr val="990033"/>
              </a:buClr>
              <a:buFont typeface="Arial" panose="020B0604020202020204" pitchFamily="34" charset="0"/>
              <a:buChar char="•"/>
            </a:pPr>
            <a:r>
              <a:rPr lang="fr-BE" sz="2000" dirty="0" smtClean="0"/>
              <a:t>Accès aux allocations d’insertion pour les – de 21 ans</a:t>
            </a:r>
          </a:p>
          <a:p>
            <a:pPr marL="342900" indent="-342900">
              <a:buClr>
                <a:srgbClr val="990033"/>
              </a:buClr>
              <a:buFont typeface="Arial" panose="020B0604020202020204" pitchFamily="34" charset="0"/>
              <a:buChar char="•"/>
            </a:pPr>
            <a:r>
              <a:rPr lang="fr-BE" sz="2000" dirty="0" smtClean="0"/>
              <a:t>Accès </a:t>
            </a:r>
            <a:r>
              <a:rPr lang="fr-BE" sz="2000" dirty="0"/>
              <a:t>au Jury de la Communauté française de l'enseignement secondaire ordinaire</a:t>
            </a:r>
            <a:endParaRPr lang="fr-BE" sz="2000" dirty="0" smtClean="0"/>
          </a:p>
          <a:p>
            <a:pPr marL="342900" indent="-342900">
              <a:buClr>
                <a:srgbClr val="990033"/>
              </a:buClr>
              <a:buFont typeface="Arial" panose="020B0604020202020204" pitchFamily="34" charset="0"/>
              <a:buChar char="•"/>
            </a:pPr>
            <a:r>
              <a:rPr lang="fr-BE" sz="2000" dirty="0" smtClean="0"/>
              <a:t>Amélioration de la mobilité en Belgique ou en Europe</a:t>
            </a:r>
          </a:p>
          <a:p>
            <a:pPr marL="342900" indent="-342900">
              <a:buClr>
                <a:srgbClr val="990033"/>
              </a:buClr>
              <a:buFont typeface="Arial" panose="020B0604020202020204" pitchFamily="34" charset="0"/>
              <a:buChar char="•"/>
            </a:pPr>
            <a:r>
              <a:rPr lang="fr-BE" sz="2000" dirty="0" smtClean="0"/>
              <a:t>Accès et reconnaissance de la profession</a:t>
            </a:r>
          </a:p>
          <a:p>
            <a:pPr marL="342900" indent="-342900">
              <a:buClr>
                <a:srgbClr val="990033"/>
              </a:buClr>
              <a:buFont typeface="Arial" panose="020B0604020202020204" pitchFamily="34" charset="0"/>
              <a:buChar char="•"/>
            </a:pPr>
            <a:r>
              <a:rPr lang="fr-BE" sz="2000" dirty="0" smtClean="0"/>
              <a:t>Valorisation au sein des pouvoirs locaux</a:t>
            </a:r>
          </a:p>
        </p:txBody>
      </p:sp>
    </p:spTree>
    <p:extLst>
      <p:ext uri="{BB962C8B-B14F-4D97-AF65-F5344CB8AC3E}">
        <p14:creationId xmlns:p14="http://schemas.microsoft.com/office/powerpoint/2010/main" val="2923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23850" y="2205038"/>
            <a:ext cx="4465638" cy="523220"/>
          </a:xfrm>
          <a:prstGeom prst="rect">
            <a:avLst/>
          </a:prstGeom>
          <a:noFill/>
          <a:ln w="9525">
            <a:noFill/>
            <a:miter lim="800000"/>
            <a:headEnd/>
            <a:tailEnd/>
          </a:ln>
        </p:spPr>
        <p:txBody>
          <a:bodyPr>
            <a:spAutoFit/>
          </a:bodyPr>
          <a:lstStyle/>
          <a:p>
            <a:pPr>
              <a:buClr>
                <a:srgbClr val="990033"/>
              </a:buClr>
            </a:pPr>
            <a:r>
              <a:rPr lang="fr-BE" sz="2800" b="1" dirty="0">
                <a:solidFill>
                  <a:srgbClr val="990033"/>
                </a:solidFill>
                <a:effectLst>
                  <a:outerShdw blurRad="38100" dist="38100" dir="2700000" algn="tl">
                    <a:srgbClr val="000000">
                      <a:alpha val="43137"/>
                    </a:srgbClr>
                  </a:outerShdw>
                </a:effectLst>
              </a:rPr>
              <a:t>Titres de compétence</a:t>
            </a:r>
            <a:endParaRPr lang="fr-FR" sz="2800" b="1" dirty="0">
              <a:solidFill>
                <a:srgbClr val="990033"/>
              </a:solidFill>
              <a:effectLst>
                <a:outerShdw blurRad="38100" dist="38100" dir="2700000" algn="tl">
                  <a:srgbClr val="000000">
                    <a:alpha val="43137"/>
                  </a:srgbClr>
                </a:outerShdw>
              </a:effectLst>
            </a:endParaRPr>
          </a:p>
        </p:txBody>
      </p:sp>
      <p:sp>
        <p:nvSpPr>
          <p:cNvPr id="3" name="ZoneTexte 1"/>
          <p:cNvSpPr txBox="1">
            <a:spLocks noChangeArrowheads="1"/>
          </p:cNvSpPr>
          <p:nvPr/>
        </p:nvSpPr>
        <p:spPr bwMode="auto">
          <a:xfrm>
            <a:off x="230972" y="3068960"/>
            <a:ext cx="8893175" cy="2554545"/>
          </a:xfrm>
          <a:prstGeom prst="rect">
            <a:avLst/>
          </a:prstGeom>
          <a:noFill/>
          <a:ln w="3175">
            <a:noFill/>
            <a:miter lim="800000"/>
            <a:headEnd/>
            <a:tailEnd/>
          </a:ln>
        </p:spPr>
        <p:txBody>
          <a:bodyPr>
            <a:spAutoFit/>
          </a:bodyPr>
          <a:lstStyle/>
          <a:p>
            <a:pPr marL="342900" indent="-342900">
              <a:buClr>
                <a:srgbClr val="990033"/>
              </a:buClr>
            </a:pPr>
            <a:r>
              <a:rPr lang="fr-BE" sz="2000" dirty="0"/>
              <a:t>Art 3. 	</a:t>
            </a:r>
            <a:r>
              <a:rPr lang="fr-FR" sz="2000" dirty="0"/>
              <a:t>Le titre de compétence est reconnu par les parties contractantes.</a:t>
            </a:r>
          </a:p>
          <a:p>
            <a:pPr marL="342900" indent="-342900">
              <a:buClr>
                <a:srgbClr val="990033"/>
              </a:buClr>
            </a:pPr>
            <a:r>
              <a:rPr lang="fr-FR" sz="2000" dirty="0"/>
              <a:t>Art 20. 	Le titre de compétence est délivré au nom de la Fédération </a:t>
            </a:r>
            <a:r>
              <a:rPr lang="fr-FR" sz="2000" dirty="0" smtClean="0"/>
              <a:t>Wallonie-Bruxelles</a:t>
            </a:r>
            <a:r>
              <a:rPr lang="fr-FR" sz="2000" dirty="0"/>
              <a:t>, de la </a:t>
            </a:r>
            <a:r>
              <a:rPr lang="fr-FR" sz="2000" dirty="0" smtClean="0"/>
              <a:t>	Région </a:t>
            </a:r>
            <a:r>
              <a:rPr lang="fr-FR" sz="2000" dirty="0"/>
              <a:t>wallonne et </a:t>
            </a:r>
            <a:r>
              <a:rPr lang="fr-FR" sz="2000" dirty="0" smtClean="0"/>
              <a:t>de </a:t>
            </a:r>
            <a:r>
              <a:rPr lang="fr-FR" sz="2000" dirty="0"/>
              <a:t>la </a:t>
            </a:r>
            <a:r>
              <a:rPr lang="fr-FR" sz="2000" dirty="0" err="1"/>
              <a:t>Cocof</a:t>
            </a:r>
            <a:r>
              <a:rPr lang="fr-FR" sz="2000" dirty="0"/>
              <a:t>.</a:t>
            </a:r>
          </a:p>
          <a:p>
            <a:pPr marL="1143000" lvl="2" indent="-228600"/>
            <a:endParaRPr lang="fr-FR" sz="2000" dirty="0" smtClean="0"/>
          </a:p>
          <a:p>
            <a:pPr marL="1143000" lvl="2" indent="-228600"/>
            <a:r>
              <a:rPr lang="fr-FR" sz="2000" dirty="0"/>
              <a:t>	Le titre de compétence donne droit à l’accès aux formations organisées au sein des établissements de </a:t>
            </a:r>
            <a:r>
              <a:rPr lang="fr-FR" sz="2000" dirty="0" smtClean="0"/>
              <a:t>l’Enseignement </a:t>
            </a:r>
            <a:r>
              <a:rPr lang="fr-FR" sz="2000" dirty="0"/>
              <a:t>de Promotion sociale ainsi que des centres de formation de l’IFAPME, du SFPME-, du </a:t>
            </a:r>
            <a:r>
              <a:rPr lang="fr-FR" sz="2000" dirty="0" err="1" smtClean="0"/>
              <a:t>Forem</a:t>
            </a:r>
            <a:r>
              <a:rPr lang="fr-FR" sz="2000" dirty="0" smtClean="0"/>
              <a:t> </a:t>
            </a:r>
            <a:r>
              <a:rPr lang="fr-FR" sz="2000" dirty="0"/>
              <a:t>et de Bruxelles Formation </a:t>
            </a:r>
            <a:endParaRPr lang="fr-BE" sz="2000" dirty="0"/>
          </a:p>
        </p:txBody>
      </p:sp>
    </p:spTree>
    <p:extLst>
      <p:ext uri="{BB962C8B-B14F-4D97-AF65-F5344CB8AC3E}">
        <p14:creationId xmlns:p14="http://schemas.microsoft.com/office/powerpoint/2010/main" val="2081019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2398236"/>
            <a:ext cx="7560840" cy="3046988"/>
          </a:xfrm>
          <a:prstGeom prst="rect">
            <a:avLst/>
          </a:prstGeom>
        </p:spPr>
        <p:txBody>
          <a:bodyPr wrap="square">
            <a:spAutoFit/>
          </a:bodyPr>
          <a:lstStyle/>
          <a:p>
            <a:pPr algn="ctr"/>
            <a:endParaRPr lang="fr-BE" sz="2400" dirty="0" smtClean="0">
              <a:solidFill>
                <a:srgbClr val="990033"/>
              </a:solidFill>
              <a:effectLst>
                <a:outerShdw blurRad="38100" dist="38100" dir="2700000" algn="tl">
                  <a:srgbClr val="000000">
                    <a:alpha val="43137"/>
                  </a:srgbClr>
                </a:outerShdw>
              </a:effectLst>
              <a:ea typeface="ヒラギノ角ゴ Pro W3" pitchFamily="112" charset="-128"/>
              <a:cs typeface="+mn-cs"/>
            </a:endParaRPr>
          </a:p>
          <a:p>
            <a:pPr marL="285750" indent="-285750" algn="ctr">
              <a:buFont typeface="Arial" panose="020B0604020202020204" pitchFamily="34" charset="0"/>
              <a:buChar char="•"/>
            </a:pPr>
            <a:endParaRPr lang="fr-BE" sz="2400" dirty="0">
              <a:solidFill>
                <a:srgbClr val="990033"/>
              </a:solidFill>
              <a:effectLst>
                <a:outerShdw blurRad="38100" dist="38100" dir="2700000" algn="tl">
                  <a:srgbClr val="000000">
                    <a:alpha val="43137"/>
                  </a:srgbClr>
                </a:outerShdw>
              </a:effectLst>
              <a:ea typeface="ヒラギノ角ゴ Pro W3" pitchFamily="112" charset="-128"/>
              <a:cs typeface="+mn-cs"/>
            </a:endParaRPr>
          </a:p>
          <a:p>
            <a:pPr marL="285750" indent="-285750">
              <a:buFont typeface="Arial" panose="020B0604020202020204" pitchFamily="34" charset="0"/>
              <a:buChar char="•"/>
            </a:pPr>
            <a:r>
              <a:rPr lang="fr-BE" sz="2400" dirty="0" smtClean="0">
                <a:solidFill>
                  <a:srgbClr val="990033"/>
                </a:solidFill>
                <a:effectLst>
                  <a:outerShdw blurRad="38100" dist="38100" dir="2700000" algn="tl">
                    <a:srgbClr val="000000">
                      <a:alpha val="43137"/>
                    </a:srgbClr>
                  </a:outerShdw>
                </a:effectLst>
                <a:ea typeface="ヒラギノ角ゴ Pro W3" pitchFamily="112" charset="-128"/>
                <a:cs typeface="+mn-cs"/>
              </a:rPr>
              <a:t>Quelques </a:t>
            </a:r>
            <a:r>
              <a:rPr lang="fr-BE" sz="2400" dirty="0" smtClean="0">
                <a:solidFill>
                  <a:srgbClr val="990033"/>
                </a:solidFill>
                <a:effectLst>
                  <a:outerShdw blurRad="38100" dist="38100" dir="2700000" algn="tl">
                    <a:srgbClr val="000000">
                      <a:alpha val="43137"/>
                    </a:srgbClr>
                  </a:outerShdw>
                </a:effectLst>
                <a:ea typeface="ヒラギノ角ゴ Pro W3" pitchFamily="112" charset="-128"/>
                <a:cs typeface="+mn-cs"/>
              </a:rPr>
              <a:t>chiffres et témoignages</a:t>
            </a:r>
            <a:endParaRPr lang="fr-BE" sz="2400" dirty="0" smtClean="0">
              <a:solidFill>
                <a:srgbClr val="990033"/>
              </a:solidFill>
              <a:effectLst>
                <a:outerShdw blurRad="38100" dist="38100" dir="2700000" algn="tl">
                  <a:srgbClr val="000000">
                    <a:alpha val="43137"/>
                  </a:srgbClr>
                </a:outerShdw>
              </a:effectLst>
              <a:ea typeface="ヒラギノ角ゴ Pro W3" pitchFamily="112" charset="-128"/>
              <a:cs typeface="+mn-cs"/>
            </a:endParaRPr>
          </a:p>
          <a:p>
            <a:pPr marL="285750" indent="-285750">
              <a:buFont typeface="Arial" panose="020B0604020202020204" pitchFamily="34" charset="0"/>
              <a:buChar char="•"/>
            </a:pPr>
            <a:r>
              <a:rPr lang="fr-BE" sz="2400" dirty="0" smtClean="0">
                <a:solidFill>
                  <a:srgbClr val="990033"/>
                </a:solidFill>
                <a:effectLst>
                  <a:outerShdw blurRad="38100" dist="38100" dir="2700000" algn="tl">
                    <a:srgbClr val="000000">
                      <a:alpha val="43137"/>
                    </a:srgbClr>
                  </a:outerShdw>
                </a:effectLst>
                <a:ea typeface="ヒラギノ角ゴ Pro W3" pitchFamily="112" charset="-128"/>
                <a:cs typeface="+mn-cs"/>
              </a:rPr>
              <a:t>4 étapes pour obtenir un Titre de compétence</a:t>
            </a:r>
          </a:p>
          <a:p>
            <a:pPr marL="285750" indent="-285750">
              <a:buFont typeface="Arial" panose="020B0604020202020204" pitchFamily="34" charset="0"/>
              <a:buChar char="•"/>
            </a:pPr>
            <a:r>
              <a:rPr lang="fr-BE" sz="2400" dirty="0" smtClean="0">
                <a:solidFill>
                  <a:srgbClr val="990033"/>
                </a:solidFill>
                <a:effectLst>
                  <a:outerShdw blurRad="38100" dist="38100" dir="2700000" algn="tl">
                    <a:srgbClr val="000000">
                      <a:alpha val="43137"/>
                    </a:srgbClr>
                  </a:outerShdw>
                </a:effectLst>
                <a:ea typeface="ヒラギノ角ゴ Pro W3" pitchFamily="112" charset="-128"/>
                <a:cs typeface="+mn-cs"/>
              </a:rPr>
              <a:t>Les garanties Qualité</a:t>
            </a:r>
          </a:p>
          <a:p>
            <a:pPr marL="285750" indent="-285750">
              <a:buFont typeface="Arial" panose="020B0604020202020204" pitchFamily="34" charset="0"/>
              <a:buChar char="•"/>
            </a:pPr>
            <a:r>
              <a:rPr lang="fr-BE" sz="2400" dirty="0" smtClean="0">
                <a:solidFill>
                  <a:srgbClr val="990033"/>
                </a:solidFill>
                <a:effectLst>
                  <a:outerShdw blurRad="38100" dist="38100" dir="2700000" algn="tl">
                    <a:srgbClr val="000000">
                      <a:alpha val="43137"/>
                    </a:srgbClr>
                  </a:outerShdw>
                </a:effectLst>
                <a:ea typeface="ヒラギノ角ゴ Pro W3" pitchFamily="112" charset="-128"/>
                <a:cs typeface="+mn-cs"/>
              </a:rPr>
              <a:t>Les avantages pour les candidats et les employeurs</a:t>
            </a:r>
          </a:p>
          <a:p>
            <a:pPr marL="285750" indent="-285750">
              <a:buFont typeface="Arial" panose="020B0604020202020204" pitchFamily="34" charset="0"/>
              <a:buChar char="•"/>
            </a:pPr>
            <a:r>
              <a:rPr lang="fr-BE" sz="2400" dirty="0" smtClean="0">
                <a:solidFill>
                  <a:srgbClr val="990033"/>
                </a:solidFill>
                <a:effectLst>
                  <a:outerShdw blurRad="38100" dist="38100" dir="2700000" algn="tl">
                    <a:srgbClr val="000000">
                      <a:alpha val="43137"/>
                    </a:srgbClr>
                  </a:outerShdw>
                </a:effectLst>
                <a:ea typeface="ヒラギノ角ゴ Pro W3" pitchFamily="112" charset="-128"/>
                <a:cs typeface="+mn-cs"/>
              </a:rPr>
              <a:t>Evolutions et expérimentations méthodologiques</a:t>
            </a:r>
            <a:endParaRPr lang="fr-BE" sz="2400" dirty="0">
              <a:ea typeface="ヒラギノ角ゴ Pro W3" pitchFamily="112" charset="-128"/>
              <a:cs typeface="+mn-cs"/>
            </a:endParaRPr>
          </a:p>
          <a:p>
            <a:endParaRPr lang="fr-BE" sz="2400" dirty="0"/>
          </a:p>
        </p:txBody>
      </p:sp>
    </p:spTree>
    <p:extLst>
      <p:ext uri="{BB962C8B-B14F-4D97-AF65-F5344CB8AC3E}">
        <p14:creationId xmlns:p14="http://schemas.microsoft.com/office/powerpoint/2010/main" val="2419435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11560" y="2132856"/>
            <a:ext cx="8229600" cy="652934"/>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2pPr>
            <a:lvl3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3pPr>
            <a:lvl4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4pPr>
            <a:lvl5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Lucida Grande" pitchFamily="112" charset="0"/>
                <a:ea typeface="ヒラギノ角ゴ Pro W3" pitchFamily="112" charset="-128"/>
              </a:defRPr>
            </a:lvl6pPr>
            <a:lvl7pPr marL="914400" algn="ctr" rtl="0" fontAlgn="base">
              <a:spcBef>
                <a:spcPct val="0"/>
              </a:spcBef>
              <a:spcAft>
                <a:spcPct val="0"/>
              </a:spcAft>
              <a:defRPr sz="4400">
                <a:solidFill>
                  <a:schemeClr val="tx2"/>
                </a:solidFill>
                <a:latin typeface="Lucida Grande" pitchFamily="112" charset="0"/>
                <a:ea typeface="ヒラギノ角ゴ Pro W3" pitchFamily="112" charset="-128"/>
              </a:defRPr>
            </a:lvl7pPr>
            <a:lvl8pPr marL="1371600" algn="ctr" rtl="0" fontAlgn="base">
              <a:spcBef>
                <a:spcPct val="0"/>
              </a:spcBef>
              <a:spcAft>
                <a:spcPct val="0"/>
              </a:spcAft>
              <a:defRPr sz="4400">
                <a:solidFill>
                  <a:schemeClr val="tx2"/>
                </a:solidFill>
                <a:latin typeface="Lucida Grande" pitchFamily="112" charset="0"/>
                <a:ea typeface="ヒラギノ角ゴ Pro W3" pitchFamily="112" charset="-128"/>
              </a:defRPr>
            </a:lvl8pPr>
            <a:lvl9pPr marL="1828800" algn="ctr" rtl="0" fontAlgn="base">
              <a:spcBef>
                <a:spcPct val="0"/>
              </a:spcBef>
              <a:spcAft>
                <a:spcPct val="0"/>
              </a:spcAft>
              <a:defRPr sz="4400">
                <a:solidFill>
                  <a:schemeClr val="tx2"/>
                </a:solidFill>
                <a:latin typeface="Lucida Grande" pitchFamily="112" charset="0"/>
                <a:ea typeface="ヒラギノ角ゴ Pro W3" pitchFamily="112" charset="-128"/>
              </a:defRPr>
            </a:lvl9pPr>
          </a:lstStyle>
          <a:p>
            <a:r>
              <a:rPr lang="fr-BE" sz="2800" b="1" kern="0" cap="small" dirty="0" smtClean="0">
                <a:solidFill>
                  <a:srgbClr val="990033"/>
                </a:solidFill>
                <a:effectLst>
                  <a:outerShdw blurRad="38100" dist="38100" dir="2700000" algn="tl">
                    <a:srgbClr val="000000">
                      <a:alpha val="43137"/>
                    </a:srgbClr>
                  </a:outerShdw>
                </a:effectLst>
                <a:latin typeface="Arial Narrow" pitchFamily="34" charset="0"/>
              </a:rPr>
              <a:t>Reprise en  formation : art 20 §4</a:t>
            </a:r>
            <a:endParaRPr lang="fr-BE" sz="2800" b="1" kern="0" cap="small" dirty="0">
              <a:solidFill>
                <a:srgbClr val="990033"/>
              </a:solidFill>
              <a:effectLst>
                <a:outerShdw blurRad="38100" dist="38100" dir="2700000" algn="tl">
                  <a:srgbClr val="000000">
                    <a:alpha val="43137"/>
                  </a:srgbClr>
                </a:outerShdw>
              </a:effectLst>
              <a:latin typeface="Arial Narrow" pitchFamily="34" charset="0"/>
            </a:endParaRPr>
          </a:p>
        </p:txBody>
      </p:sp>
      <p:sp>
        <p:nvSpPr>
          <p:cNvPr id="3" name="Espace réservé du contenu 2"/>
          <p:cNvSpPr txBox="1">
            <a:spLocks/>
          </p:cNvSpPr>
          <p:nvPr/>
        </p:nvSpPr>
        <p:spPr>
          <a:xfrm>
            <a:off x="147936" y="2785790"/>
            <a:ext cx="8733656" cy="407221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r>
              <a:rPr lang="fr-BE" sz="2000" b="1" kern="0" cap="small" dirty="0" smtClean="0">
                <a:solidFill>
                  <a:srgbClr val="990033"/>
                </a:solidFill>
                <a:latin typeface="Arial Narrow" pitchFamily="34" charset="0"/>
              </a:rPr>
              <a:t>droit </a:t>
            </a:r>
            <a:r>
              <a:rPr lang="fr-BE" sz="2000" kern="0" dirty="0" smtClean="0">
                <a:latin typeface="Arial Narrow" pitchFamily="34" charset="0"/>
              </a:rPr>
              <a:t>d’accès à la formation avec l’</a:t>
            </a:r>
            <a:r>
              <a:rPr lang="fr-BE" sz="2000" b="1" kern="0" cap="small" dirty="0" smtClean="0">
                <a:solidFill>
                  <a:srgbClr val="990033"/>
                </a:solidFill>
                <a:latin typeface="Arial Narrow" pitchFamily="34" charset="0"/>
              </a:rPr>
              <a:t>octroi de dispense</a:t>
            </a:r>
            <a:r>
              <a:rPr lang="fr-BE" sz="2000" kern="0" dirty="0" smtClean="0">
                <a:solidFill>
                  <a:srgbClr val="990033"/>
                </a:solidFill>
                <a:latin typeface="Arial Narrow" pitchFamily="34" charset="0"/>
              </a:rPr>
              <a:t> </a:t>
            </a:r>
          </a:p>
          <a:p>
            <a:pPr marL="0" indent="0">
              <a:buFontTx/>
              <a:buNone/>
            </a:pPr>
            <a:endParaRPr lang="fr-BE" sz="2000" kern="0" dirty="0" smtClean="0">
              <a:solidFill>
                <a:srgbClr val="C00000"/>
              </a:solidFill>
              <a:latin typeface="Arial Narrow" pitchFamily="34" charset="0"/>
              <a:sym typeface="Wingdings" pitchFamily="2" charset="2"/>
            </a:endParaRPr>
          </a:p>
          <a:p>
            <a:pPr>
              <a:buFont typeface="Wingdings"/>
              <a:buChar char="è"/>
            </a:pPr>
            <a:r>
              <a:rPr lang="fr-BE" sz="2000" b="1" kern="0" dirty="0" smtClean="0">
                <a:solidFill>
                  <a:srgbClr val="990033"/>
                </a:solidFill>
                <a:latin typeface="Arial Narrow" pitchFamily="34" charset="0"/>
              </a:rPr>
              <a:t>Allègement du parcours de formation de quelques heures ou une année complète </a:t>
            </a:r>
          </a:p>
          <a:p>
            <a:pPr marL="0" indent="0">
              <a:buFontTx/>
              <a:buNone/>
              <a:tabLst>
                <a:tab pos="355600" algn="l"/>
              </a:tabLst>
            </a:pPr>
            <a:r>
              <a:rPr lang="fr-BE" sz="2000" b="1" kern="0" dirty="0" smtClean="0">
                <a:solidFill>
                  <a:srgbClr val="990033"/>
                </a:solidFill>
                <a:latin typeface="Arial Narrow" pitchFamily="34" charset="0"/>
              </a:rPr>
              <a:t>(nombre de Titres obtenus, règles d’accessibilité, dispenses selon institution de formation)</a:t>
            </a:r>
            <a:endParaRPr lang="fr-BE" sz="2000" kern="0" dirty="0" smtClean="0">
              <a:solidFill>
                <a:srgbClr val="990033"/>
              </a:solidFill>
              <a:latin typeface="Arial Narrow" pitchFamily="34" charset="0"/>
            </a:endParaRPr>
          </a:p>
          <a:p>
            <a:pPr marL="0" indent="0">
              <a:buFontTx/>
              <a:buNone/>
            </a:pPr>
            <a:r>
              <a:rPr lang="fr-BE" sz="2000" kern="0" dirty="0" smtClean="0">
                <a:latin typeface="Arial Narrow" pitchFamily="34" charset="0"/>
              </a:rPr>
              <a:t> </a:t>
            </a:r>
          </a:p>
          <a:p>
            <a:pPr marL="0" indent="0">
              <a:lnSpc>
                <a:spcPct val="120000"/>
              </a:lnSpc>
              <a:buFontTx/>
              <a:buNone/>
            </a:pPr>
            <a:r>
              <a:rPr lang="fr-BE" sz="2000" u="sng" kern="0" dirty="0" smtClean="0">
                <a:latin typeface="Arial Narrow" pitchFamily="34" charset="0"/>
              </a:rPr>
              <a:t>Concrètement</a:t>
            </a:r>
            <a:r>
              <a:rPr lang="fr-BE" sz="2000" kern="0" dirty="0" smtClean="0">
                <a:latin typeface="Arial Narrow" pitchFamily="34" charset="0"/>
              </a:rPr>
              <a:t> :</a:t>
            </a:r>
          </a:p>
          <a:p>
            <a:pPr>
              <a:lnSpc>
                <a:spcPct val="120000"/>
              </a:lnSpc>
            </a:pPr>
            <a:r>
              <a:rPr lang="fr-BE" sz="2000" b="1" kern="0" dirty="0" smtClean="0">
                <a:latin typeface="Arial Narrow" pitchFamily="34" charset="0"/>
              </a:rPr>
              <a:t>Consulter le tableau de reprise en formation</a:t>
            </a:r>
            <a:r>
              <a:rPr lang="fr-BE" sz="2000" kern="0" dirty="0" smtClean="0">
                <a:latin typeface="Arial Narrow" pitchFamily="34" charset="0"/>
              </a:rPr>
              <a:t> : </a:t>
            </a:r>
            <a:r>
              <a:rPr lang="fr-BE" sz="2000" u="sng" kern="0" dirty="0" smtClean="0">
                <a:latin typeface="Arial Narrow" pitchFamily="34" charset="0"/>
                <a:hlinkClick r:id="rId2"/>
              </a:rPr>
              <a:t>www.cvdc.be</a:t>
            </a:r>
            <a:r>
              <a:rPr lang="fr-BE" sz="2000" u="sng" kern="0" dirty="0" smtClean="0">
                <a:latin typeface="Arial Narrow" pitchFamily="34" charset="0"/>
              </a:rPr>
              <a:t> (boîte à outils)</a:t>
            </a:r>
            <a:endParaRPr lang="fr-BE" sz="2000" kern="0" dirty="0" smtClean="0">
              <a:latin typeface="Arial Narrow" pitchFamily="34" charset="0"/>
            </a:endParaRPr>
          </a:p>
          <a:p>
            <a:pPr>
              <a:lnSpc>
                <a:spcPct val="120000"/>
              </a:lnSpc>
            </a:pPr>
            <a:r>
              <a:rPr lang="fr-BE" sz="2000" b="1" kern="0" dirty="0" smtClean="0">
                <a:latin typeface="Arial Narrow" pitchFamily="34" charset="0"/>
              </a:rPr>
              <a:t>Contacter les opérateurs d’enseignement ou de formation professionnelle</a:t>
            </a:r>
            <a:endParaRPr lang="fr-BE" sz="2000" kern="0" dirty="0">
              <a:latin typeface="Arial Narrow" pitchFamily="34" charset="0"/>
            </a:endParaRPr>
          </a:p>
        </p:txBody>
      </p:sp>
    </p:spTree>
    <p:extLst>
      <p:ext uri="{BB962C8B-B14F-4D97-AF65-F5344CB8AC3E}">
        <p14:creationId xmlns:p14="http://schemas.microsoft.com/office/powerpoint/2010/main" val="1814261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5201" y="2060848"/>
            <a:ext cx="8640960" cy="79695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2pPr>
            <a:lvl3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3pPr>
            <a:lvl4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4pPr>
            <a:lvl5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Lucida Grande" pitchFamily="112" charset="0"/>
                <a:ea typeface="ヒラギノ角ゴ Pro W3" pitchFamily="112" charset="-128"/>
              </a:defRPr>
            </a:lvl6pPr>
            <a:lvl7pPr marL="914400" algn="ctr" rtl="0" fontAlgn="base">
              <a:spcBef>
                <a:spcPct val="0"/>
              </a:spcBef>
              <a:spcAft>
                <a:spcPct val="0"/>
              </a:spcAft>
              <a:defRPr sz="4400">
                <a:solidFill>
                  <a:schemeClr val="tx2"/>
                </a:solidFill>
                <a:latin typeface="Lucida Grande" pitchFamily="112" charset="0"/>
                <a:ea typeface="ヒラギノ角ゴ Pro W3" pitchFamily="112" charset="-128"/>
              </a:defRPr>
            </a:lvl7pPr>
            <a:lvl8pPr marL="1371600" algn="ctr" rtl="0" fontAlgn="base">
              <a:spcBef>
                <a:spcPct val="0"/>
              </a:spcBef>
              <a:spcAft>
                <a:spcPct val="0"/>
              </a:spcAft>
              <a:defRPr sz="4400">
                <a:solidFill>
                  <a:schemeClr val="tx2"/>
                </a:solidFill>
                <a:latin typeface="Lucida Grande" pitchFamily="112" charset="0"/>
                <a:ea typeface="ヒラギノ角ゴ Pro W3" pitchFamily="112" charset="-128"/>
              </a:defRPr>
            </a:lvl8pPr>
            <a:lvl9pPr marL="1828800" algn="ctr" rtl="0" fontAlgn="base">
              <a:spcBef>
                <a:spcPct val="0"/>
              </a:spcBef>
              <a:spcAft>
                <a:spcPct val="0"/>
              </a:spcAft>
              <a:defRPr sz="4400">
                <a:solidFill>
                  <a:schemeClr val="tx2"/>
                </a:solidFill>
                <a:latin typeface="Lucida Grande" pitchFamily="112" charset="0"/>
                <a:ea typeface="ヒラギノ角ゴ Pro W3" pitchFamily="112" charset="-128"/>
              </a:defRPr>
            </a:lvl9pPr>
          </a:lstStyle>
          <a:p>
            <a:pPr marL="0" lvl="1"/>
            <a:r>
              <a:rPr lang="fr-BE" sz="2800" b="1" kern="0" cap="small" dirty="0" smtClean="0">
                <a:solidFill>
                  <a:srgbClr val="990033"/>
                </a:solidFill>
                <a:effectLst>
                  <a:outerShdw blurRad="38100" dist="38100" dir="2700000" algn="tl">
                    <a:srgbClr val="000000">
                      <a:alpha val="43137"/>
                    </a:srgbClr>
                  </a:outerShdw>
                </a:effectLst>
                <a:latin typeface="Arial Narrow" pitchFamily="34" charset="0"/>
              </a:rPr>
              <a:t>brevet cariste </a:t>
            </a:r>
            <a:r>
              <a:rPr lang="fr-BE" sz="2800" b="1" kern="0" dirty="0" smtClean="0">
                <a:solidFill>
                  <a:srgbClr val="990033"/>
                </a:solidFill>
                <a:effectLst>
                  <a:outerShdw blurRad="38100" dist="38100" dir="2700000" algn="tl">
                    <a:srgbClr val="000000">
                      <a:alpha val="43137"/>
                    </a:srgbClr>
                  </a:outerShdw>
                </a:effectLst>
                <a:latin typeface="Arial Narrow" pitchFamily="34" charset="0"/>
              </a:rPr>
              <a:t>et</a:t>
            </a:r>
            <a:r>
              <a:rPr lang="fr-BE" sz="2800" b="1" kern="0" cap="small" dirty="0" smtClean="0">
                <a:solidFill>
                  <a:srgbClr val="990033"/>
                </a:solidFill>
                <a:effectLst>
                  <a:outerShdw blurRad="38100" dist="38100" dir="2700000" algn="tl">
                    <a:srgbClr val="000000">
                      <a:alpha val="43137"/>
                    </a:srgbClr>
                  </a:outerShdw>
                </a:effectLst>
                <a:latin typeface="Arial Narrow" pitchFamily="34" charset="0"/>
              </a:rPr>
              <a:t> Titre de compétence pour le métier de conducteur de chariot élévateur</a:t>
            </a:r>
            <a:r>
              <a:rPr lang="fr-BE" sz="2000" b="1" kern="0" cap="small" dirty="0" smtClean="0">
                <a:solidFill>
                  <a:schemeClr val="tx1"/>
                </a:solidFill>
                <a:latin typeface="Arial Narrow" pitchFamily="34" charset="0"/>
              </a:rPr>
              <a:t> </a:t>
            </a:r>
            <a:r>
              <a:rPr lang="fr-BE" sz="2000" kern="0" dirty="0" smtClean="0">
                <a:solidFill>
                  <a:srgbClr val="C00000"/>
                </a:solidFill>
                <a:latin typeface="Arial Narrow" pitchFamily="34" charset="0"/>
              </a:rPr>
              <a:t/>
            </a:r>
            <a:br>
              <a:rPr lang="fr-BE" sz="2000" kern="0" dirty="0" smtClean="0">
                <a:solidFill>
                  <a:srgbClr val="C00000"/>
                </a:solidFill>
                <a:latin typeface="Arial Narrow" pitchFamily="34" charset="0"/>
              </a:rPr>
            </a:br>
            <a:endParaRPr lang="fr-BE" sz="2000" kern="0" dirty="0">
              <a:solidFill>
                <a:srgbClr val="C00000"/>
              </a:solidFill>
              <a:latin typeface="Arial Narrow" pitchFamily="34" charset="0"/>
            </a:endParaRPr>
          </a:p>
        </p:txBody>
      </p:sp>
      <p:sp>
        <p:nvSpPr>
          <p:cNvPr id="3" name="Espace réservé du contenu 2"/>
          <p:cNvSpPr txBox="1">
            <a:spLocks/>
          </p:cNvSpPr>
          <p:nvPr/>
        </p:nvSpPr>
        <p:spPr>
          <a:xfrm>
            <a:off x="285200" y="2924944"/>
            <a:ext cx="8858799" cy="3809853"/>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r>
              <a:rPr lang="fr-BE" sz="1800" b="1" kern="0" dirty="0" smtClean="0">
                <a:solidFill>
                  <a:srgbClr val="990033"/>
                </a:solidFill>
                <a:latin typeface="Arial Narrow" pitchFamily="34" charset="0"/>
              </a:rPr>
              <a:t>3 Titres de compétence</a:t>
            </a:r>
            <a:r>
              <a:rPr lang="fr-BE" sz="1800" kern="0" dirty="0" smtClean="0">
                <a:solidFill>
                  <a:srgbClr val="990033"/>
                </a:solidFill>
                <a:latin typeface="Arial Narrow" pitchFamily="34" charset="0"/>
              </a:rPr>
              <a:t> :</a:t>
            </a:r>
          </a:p>
          <a:p>
            <a:pPr lvl="1"/>
            <a:r>
              <a:rPr lang="fr-BE" sz="2000" kern="0" dirty="0" smtClean="0">
                <a:latin typeface="Arial Narrow" pitchFamily="34" charset="0"/>
              </a:rPr>
              <a:t>Maîtriser un chariot frontal</a:t>
            </a:r>
          </a:p>
          <a:p>
            <a:pPr lvl="1"/>
            <a:r>
              <a:rPr lang="fr-BE" sz="2000" kern="0" dirty="0" smtClean="0">
                <a:latin typeface="Arial Narrow" pitchFamily="34" charset="0"/>
              </a:rPr>
              <a:t>Maîtriser un chariot latéral</a:t>
            </a:r>
          </a:p>
          <a:p>
            <a:pPr lvl="1"/>
            <a:r>
              <a:rPr lang="fr-BE" sz="2000" kern="0" dirty="0" smtClean="0">
                <a:latin typeface="Arial Narrow" pitchFamily="34" charset="0"/>
              </a:rPr>
              <a:t>Maîtriser un gerbeur électrique</a:t>
            </a:r>
          </a:p>
          <a:p>
            <a:pPr marL="57150" indent="0">
              <a:buFontTx/>
              <a:buNone/>
            </a:pPr>
            <a:endParaRPr lang="fr-BE" sz="1400" kern="0" dirty="0" smtClean="0">
              <a:latin typeface="Arial Narrow" pitchFamily="34" charset="0"/>
            </a:endParaRPr>
          </a:p>
          <a:p>
            <a:pPr marL="0" indent="0">
              <a:buFontTx/>
              <a:buNone/>
            </a:pPr>
            <a:r>
              <a:rPr lang="fr-BE" sz="2000" b="1" kern="0" dirty="0" smtClean="0">
                <a:latin typeface="Arial Narrow" pitchFamily="34" charset="0"/>
              </a:rPr>
              <a:t>Depuis décembre 2012, </a:t>
            </a:r>
            <a:endParaRPr lang="fr-BE" sz="2000" kern="0" dirty="0" smtClean="0">
              <a:latin typeface="Arial Narrow" pitchFamily="34" charset="0"/>
            </a:endParaRPr>
          </a:p>
          <a:p>
            <a:r>
              <a:rPr lang="fr-BE" sz="2000" kern="0" dirty="0" smtClean="0">
                <a:latin typeface="Arial Narrow" pitchFamily="34" charset="0"/>
              </a:rPr>
              <a:t>Obtenir un Titre de compétence associé au métier de conducteur de chariot élévateur, c’est obtenir la </a:t>
            </a:r>
            <a:r>
              <a:rPr lang="fr-BE" sz="2000" b="1" kern="0" dirty="0" smtClean="0">
                <a:solidFill>
                  <a:srgbClr val="B8003D"/>
                </a:solidFill>
                <a:latin typeface="Arial Narrow" pitchFamily="34" charset="0"/>
              </a:rPr>
              <a:t>Certification sectorielle officielle</a:t>
            </a:r>
            <a:r>
              <a:rPr lang="fr-BE" sz="2000" kern="0" dirty="0" smtClean="0">
                <a:latin typeface="Arial Narrow" pitchFamily="34" charset="0"/>
              </a:rPr>
              <a:t>.</a:t>
            </a:r>
          </a:p>
          <a:p>
            <a:r>
              <a:rPr lang="fr-BE" sz="2000" kern="0" dirty="0" smtClean="0">
                <a:latin typeface="Arial Narrow" pitchFamily="34" charset="0"/>
              </a:rPr>
              <a:t>L’inverse n’est pas acquis : être en possession d’un Brevet cariste </a:t>
            </a:r>
            <a:r>
              <a:rPr lang="fr-BE" sz="2000" u="sng" kern="0" dirty="0" smtClean="0">
                <a:solidFill>
                  <a:srgbClr val="C00000"/>
                </a:solidFill>
                <a:latin typeface="Arial Narrow" pitchFamily="34" charset="0"/>
              </a:rPr>
              <a:t>ne donne pas droit</a:t>
            </a:r>
            <a:r>
              <a:rPr lang="fr-BE" sz="2000" kern="0" dirty="0" smtClean="0">
                <a:solidFill>
                  <a:srgbClr val="C00000"/>
                </a:solidFill>
                <a:latin typeface="Arial Narrow" pitchFamily="34" charset="0"/>
              </a:rPr>
              <a:t> </a:t>
            </a:r>
            <a:r>
              <a:rPr lang="fr-BE" sz="2000" kern="0" dirty="0" smtClean="0">
                <a:latin typeface="Arial Narrow" pitchFamily="34" charset="0"/>
              </a:rPr>
              <a:t>à un des Titres de compétence.  </a:t>
            </a:r>
            <a:r>
              <a:rPr lang="fr-BE" sz="1800" kern="0" dirty="0" smtClean="0">
                <a:latin typeface="Arial Narrow" pitchFamily="34" charset="0"/>
              </a:rPr>
              <a:t> </a:t>
            </a:r>
          </a:p>
        </p:txBody>
      </p:sp>
    </p:spTree>
    <p:extLst>
      <p:ext uri="{BB962C8B-B14F-4D97-AF65-F5344CB8AC3E}">
        <p14:creationId xmlns:p14="http://schemas.microsoft.com/office/powerpoint/2010/main" val="532405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0667" y="2132856"/>
            <a:ext cx="8229600" cy="504056"/>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2pPr>
            <a:lvl3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3pPr>
            <a:lvl4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4pPr>
            <a:lvl5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Lucida Grande" pitchFamily="112" charset="0"/>
                <a:ea typeface="ヒラギノ角ゴ Pro W3" pitchFamily="112" charset="-128"/>
              </a:defRPr>
            </a:lvl6pPr>
            <a:lvl7pPr marL="914400" algn="ctr" rtl="0" fontAlgn="base">
              <a:spcBef>
                <a:spcPct val="0"/>
              </a:spcBef>
              <a:spcAft>
                <a:spcPct val="0"/>
              </a:spcAft>
              <a:defRPr sz="4400">
                <a:solidFill>
                  <a:schemeClr val="tx2"/>
                </a:solidFill>
                <a:latin typeface="Lucida Grande" pitchFamily="112" charset="0"/>
                <a:ea typeface="ヒラギノ角ゴ Pro W3" pitchFamily="112" charset="-128"/>
              </a:defRPr>
            </a:lvl7pPr>
            <a:lvl8pPr marL="1371600" algn="ctr" rtl="0" fontAlgn="base">
              <a:spcBef>
                <a:spcPct val="0"/>
              </a:spcBef>
              <a:spcAft>
                <a:spcPct val="0"/>
              </a:spcAft>
              <a:defRPr sz="4400">
                <a:solidFill>
                  <a:schemeClr val="tx2"/>
                </a:solidFill>
                <a:latin typeface="Lucida Grande" pitchFamily="112" charset="0"/>
                <a:ea typeface="ヒラギノ角ゴ Pro W3" pitchFamily="112" charset="-128"/>
              </a:defRPr>
            </a:lvl8pPr>
            <a:lvl9pPr marL="1828800" algn="ctr" rtl="0" fontAlgn="base">
              <a:spcBef>
                <a:spcPct val="0"/>
              </a:spcBef>
              <a:spcAft>
                <a:spcPct val="0"/>
              </a:spcAft>
              <a:defRPr sz="4400">
                <a:solidFill>
                  <a:schemeClr val="tx2"/>
                </a:solidFill>
                <a:latin typeface="Lucida Grande" pitchFamily="112" charset="0"/>
                <a:ea typeface="ヒラギノ角ゴ Pro W3" pitchFamily="112" charset="-128"/>
              </a:defRPr>
            </a:lvl9pPr>
          </a:lstStyle>
          <a:p>
            <a:pPr marL="0" lvl="1"/>
            <a:r>
              <a:rPr lang="fr-BE" sz="2800" b="1" kern="0" cap="small" dirty="0" smtClean="0">
                <a:solidFill>
                  <a:srgbClr val="990033"/>
                </a:solidFill>
                <a:effectLst>
                  <a:outerShdw blurRad="38100" dist="38100" dir="2700000" algn="tl">
                    <a:srgbClr val="000000">
                      <a:alpha val="43137"/>
                    </a:srgbClr>
                  </a:outerShdw>
                </a:effectLst>
                <a:latin typeface="Arial Narrow" panose="020B0606020202030204" pitchFamily="34" charset="0"/>
              </a:rPr>
              <a:t>peintre industriel et certification BCCA</a:t>
            </a:r>
            <a:endParaRPr lang="fr-BE" sz="2800" kern="0" dirty="0">
              <a:solidFill>
                <a:srgbClr val="990033"/>
              </a:solidFill>
              <a:effectLst>
                <a:outerShdw blurRad="38100" dist="38100" dir="2700000" algn="tl">
                  <a:srgbClr val="000000">
                    <a:alpha val="43137"/>
                  </a:srgbClr>
                </a:outerShdw>
              </a:effectLst>
              <a:latin typeface="Arial Narrow" panose="020B0606020202030204" pitchFamily="34" charset="0"/>
            </a:endParaRPr>
          </a:p>
        </p:txBody>
      </p:sp>
      <p:sp>
        <p:nvSpPr>
          <p:cNvPr id="3" name="Espace réservé du contenu 2"/>
          <p:cNvSpPr txBox="1">
            <a:spLocks/>
          </p:cNvSpPr>
          <p:nvPr/>
        </p:nvSpPr>
        <p:spPr>
          <a:xfrm>
            <a:off x="323528" y="2780927"/>
            <a:ext cx="8568952" cy="407707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r>
              <a:rPr lang="fr-BE" sz="2000" b="1" kern="0" dirty="0" smtClean="0">
                <a:solidFill>
                  <a:srgbClr val="990033"/>
                </a:solidFill>
                <a:latin typeface="Arial Narrow" pitchFamily="34" charset="0"/>
              </a:rPr>
              <a:t>4 Titres de compétence</a:t>
            </a:r>
            <a:r>
              <a:rPr lang="fr-BE" sz="2000" kern="0" dirty="0">
                <a:solidFill>
                  <a:srgbClr val="990033"/>
                </a:solidFill>
                <a:latin typeface="Arial Narrow" pitchFamily="34" charset="0"/>
              </a:rPr>
              <a:t> </a:t>
            </a:r>
            <a:r>
              <a:rPr lang="fr-BE" sz="2000" b="1" kern="0" dirty="0" smtClean="0">
                <a:solidFill>
                  <a:srgbClr val="990033"/>
                </a:solidFill>
                <a:latin typeface="Arial Narrow" pitchFamily="34" charset="0"/>
              </a:rPr>
              <a:t>disponibles</a:t>
            </a:r>
          </a:p>
          <a:p>
            <a:pPr marL="0" indent="0">
              <a:buFontTx/>
              <a:buNone/>
            </a:pPr>
            <a:r>
              <a:rPr lang="fr-BE" sz="2000" b="1" kern="0" dirty="0" smtClean="0">
                <a:solidFill>
                  <a:srgbClr val="990033"/>
                </a:solidFill>
                <a:latin typeface="Arial Narrow" pitchFamily="34" charset="0"/>
              </a:rPr>
              <a:t>Chaque Titre correspond à </a:t>
            </a:r>
            <a:r>
              <a:rPr lang="fr-BE" sz="2000" b="1" u="sng" kern="0" dirty="0" smtClean="0">
                <a:solidFill>
                  <a:srgbClr val="990033"/>
                </a:solidFill>
                <a:latin typeface="Arial Narrow" pitchFamily="34" charset="0"/>
              </a:rPr>
              <a:t>une possibilité </a:t>
            </a:r>
            <a:r>
              <a:rPr lang="fr-BE" sz="2000" b="1" kern="0" dirty="0" smtClean="0">
                <a:solidFill>
                  <a:srgbClr val="990033"/>
                </a:solidFill>
                <a:latin typeface="Arial Narrow" pitchFamily="34" charset="0"/>
              </a:rPr>
              <a:t>de certification par l’organisme certificateur BCCA (</a:t>
            </a:r>
            <a:r>
              <a:rPr lang="fr-BE" sz="2000" b="1" kern="0" dirty="0" err="1" smtClean="0">
                <a:solidFill>
                  <a:srgbClr val="990033"/>
                </a:solidFill>
                <a:latin typeface="Arial Narrow" pitchFamily="34" charset="0"/>
              </a:rPr>
              <a:t>Belgian</a:t>
            </a:r>
            <a:r>
              <a:rPr lang="fr-BE" sz="2000" b="1" kern="0" dirty="0" smtClean="0">
                <a:solidFill>
                  <a:srgbClr val="990033"/>
                </a:solidFill>
                <a:latin typeface="Arial Narrow" pitchFamily="34" charset="0"/>
              </a:rPr>
              <a:t> Construction Certification Association).  Ils sont </a:t>
            </a:r>
            <a:r>
              <a:rPr lang="fr-BE" sz="2000" b="1" u="sng" kern="0" dirty="0" smtClean="0">
                <a:solidFill>
                  <a:srgbClr val="990033"/>
                </a:solidFill>
                <a:latin typeface="Arial Narrow" pitchFamily="34" charset="0"/>
              </a:rPr>
              <a:t>en principe</a:t>
            </a:r>
            <a:r>
              <a:rPr lang="fr-BE" sz="2000" b="1" kern="0" dirty="0" smtClean="0">
                <a:solidFill>
                  <a:srgbClr val="990033"/>
                </a:solidFill>
                <a:latin typeface="Arial Narrow" pitchFamily="34" charset="0"/>
              </a:rPr>
              <a:t> indépendants l’un de l’autre.</a:t>
            </a:r>
          </a:p>
          <a:p>
            <a:pPr marL="0" indent="0">
              <a:buFontTx/>
              <a:buNone/>
            </a:pPr>
            <a:endParaRPr lang="fr-BE" sz="2000" kern="0" dirty="0" smtClean="0">
              <a:latin typeface="Arial Narrow" pitchFamily="34" charset="0"/>
            </a:endParaRPr>
          </a:p>
          <a:p>
            <a:r>
              <a:rPr lang="fr-BE" sz="2000" kern="0" dirty="0" smtClean="0">
                <a:latin typeface="Arial Narrow" pitchFamily="34" charset="0"/>
              </a:rPr>
              <a:t>Obtenir un Titre de compétence associé au métier de Peintre industriel, ce </a:t>
            </a:r>
            <a:r>
              <a:rPr lang="fr-BE" sz="2000" u="sng" kern="0" dirty="0" smtClean="0">
                <a:latin typeface="Arial Narrow" pitchFamily="34" charset="0"/>
              </a:rPr>
              <a:t>n’est pas obtenir</a:t>
            </a:r>
            <a:r>
              <a:rPr lang="fr-BE" sz="2000" kern="0" dirty="0" smtClean="0">
                <a:latin typeface="Arial Narrow" pitchFamily="34" charset="0"/>
              </a:rPr>
              <a:t> l’</a:t>
            </a:r>
            <a:r>
              <a:rPr lang="fr-BE" sz="2000" b="1" kern="0" cap="small" dirty="0" smtClean="0">
                <a:latin typeface="Arial Narrow" pitchFamily="34" charset="0"/>
              </a:rPr>
              <a:t>équivalence </a:t>
            </a:r>
            <a:r>
              <a:rPr lang="fr-BE" sz="2000" kern="0" dirty="0" smtClean="0">
                <a:latin typeface="Arial Narrow" pitchFamily="34" charset="0"/>
              </a:rPr>
              <a:t>avec la Certification BCCA pour les peintres industriels et les métalliseurs </a:t>
            </a:r>
          </a:p>
          <a:p>
            <a:r>
              <a:rPr lang="fr-BE" sz="2000" kern="0" dirty="0" smtClean="0">
                <a:latin typeface="Arial Narrow" pitchFamily="34" charset="0"/>
              </a:rPr>
              <a:t>Pour l’obtenir, le </a:t>
            </a:r>
            <a:r>
              <a:rPr lang="fr-BE" sz="2000" b="1" kern="0" dirty="0" smtClean="0">
                <a:latin typeface="Arial Narrow" pitchFamily="34" charset="0"/>
              </a:rPr>
              <a:t>demandeur d’emploi</a:t>
            </a:r>
            <a:r>
              <a:rPr lang="fr-BE" sz="2000" kern="0" dirty="0" smtClean="0">
                <a:latin typeface="Arial Narrow" pitchFamily="34" charset="0"/>
              </a:rPr>
              <a:t> doit être engagé dans une entreprise conventionnée auprès du BCCA et l’entreprise doit prouver qu’il a acquis une expérience dans une des fonctions liées au peintre industriel. </a:t>
            </a:r>
            <a:r>
              <a:rPr lang="fr-BE" sz="2000" u="sng" kern="0" dirty="0" smtClean="0">
                <a:latin typeface="Arial Narrow" pitchFamily="34" charset="0"/>
                <a:hlinkClick r:id="rId2"/>
              </a:rPr>
              <a:t>http://www.formation-pigments.be/</a:t>
            </a:r>
            <a:r>
              <a:rPr lang="fr-BE" sz="2000" kern="0" dirty="0" smtClean="0">
                <a:latin typeface="Arial Narrow" pitchFamily="34" charset="0"/>
              </a:rPr>
              <a:t>  ou </a:t>
            </a:r>
            <a:r>
              <a:rPr lang="fr-BE" sz="2000" u="sng" kern="0" dirty="0" smtClean="0">
                <a:latin typeface="Arial Narrow" pitchFamily="34" charset="0"/>
                <a:hlinkClick r:id="rId3"/>
              </a:rPr>
              <a:t>http://www.bcca.be/index.cfm?cat=why&amp;lang=fr</a:t>
            </a:r>
            <a:endParaRPr lang="fr-BE" sz="2000" kern="0" dirty="0">
              <a:latin typeface="Arial Narrow" pitchFamily="34" charset="0"/>
            </a:endParaRPr>
          </a:p>
        </p:txBody>
      </p:sp>
    </p:spTree>
    <p:extLst>
      <p:ext uri="{BB962C8B-B14F-4D97-AF65-F5344CB8AC3E}">
        <p14:creationId xmlns:p14="http://schemas.microsoft.com/office/powerpoint/2010/main" val="3409341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0667" y="2132856"/>
            <a:ext cx="8229600" cy="504056"/>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2pPr>
            <a:lvl3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3pPr>
            <a:lvl4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4pPr>
            <a:lvl5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Lucida Grande" pitchFamily="112" charset="0"/>
                <a:ea typeface="ヒラギノ角ゴ Pro W3" pitchFamily="112" charset="-128"/>
              </a:defRPr>
            </a:lvl6pPr>
            <a:lvl7pPr marL="914400" algn="ctr" rtl="0" fontAlgn="base">
              <a:spcBef>
                <a:spcPct val="0"/>
              </a:spcBef>
              <a:spcAft>
                <a:spcPct val="0"/>
              </a:spcAft>
              <a:defRPr sz="4400">
                <a:solidFill>
                  <a:schemeClr val="tx2"/>
                </a:solidFill>
                <a:latin typeface="Lucida Grande" pitchFamily="112" charset="0"/>
                <a:ea typeface="ヒラギノ角ゴ Pro W3" pitchFamily="112" charset="-128"/>
              </a:defRPr>
            </a:lvl7pPr>
            <a:lvl8pPr marL="1371600" algn="ctr" rtl="0" fontAlgn="base">
              <a:spcBef>
                <a:spcPct val="0"/>
              </a:spcBef>
              <a:spcAft>
                <a:spcPct val="0"/>
              </a:spcAft>
              <a:defRPr sz="4400">
                <a:solidFill>
                  <a:schemeClr val="tx2"/>
                </a:solidFill>
                <a:latin typeface="Lucida Grande" pitchFamily="112" charset="0"/>
                <a:ea typeface="ヒラギノ角ゴ Pro W3" pitchFamily="112" charset="-128"/>
              </a:defRPr>
            </a:lvl8pPr>
            <a:lvl9pPr marL="1828800" algn="ctr" rtl="0" fontAlgn="base">
              <a:spcBef>
                <a:spcPct val="0"/>
              </a:spcBef>
              <a:spcAft>
                <a:spcPct val="0"/>
              </a:spcAft>
              <a:defRPr sz="4400">
                <a:solidFill>
                  <a:schemeClr val="tx2"/>
                </a:solidFill>
                <a:latin typeface="Lucida Grande" pitchFamily="112" charset="0"/>
                <a:ea typeface="ヒラギノ角ゴ Pro W3" pitchFamily="112" charset="-128"/>
              </a:defRPr>
            </a:lvl9pPr>
          </a:lstStyle>
          <a:p>
            <a:pPr marL="0" lvl="1"/>
            <a:r>
              <a:rPr lang="fr-BE" sz="2800" b="1" kern="0" cap="small" dirty="0" smtClean="0">
                <a:solidFill>
                  <a:srgbClr val="B8003D"/>
                </a:solidFill>
                <a:effectLst>
                  <a:outerShdw blurRad="38100" dist="38100" dir="2700000" algn="tl">
                    <a:srgbClr val="000000">
                      <a:alpha val="43137"/>
                    </a:srgbClr>
                  </a:outerShdw>
                </a:effectLst>
                <a:latin typeface="Arial Narrow" panose="020B0606020202030204" pitchFamily="34" charset="0"/>
              </a:rPr>
              <a:t>Technicien frigoriste</a:t>
            </a:r>
            <a:r>
              <a:rPr lang="fr-BE" sz="2800" b="1" kern="0" cap="small" dirty="0" smtClean="0">
                <a:solidFill>
                  <a:srgbClr val="990033"/>
                </a:solidFill>
                <a:effectLst>
                  <a:outerShdw blurRad="38100" dist="38100" dir="2700000" algn="tl">
                    <a:srgbClr val="000000">
                      <a:alpha val="43137"/>
                    </a:srgbClr>
                  </a:outerShdw>
                </a:effectLst>
                <a:latin typeface="Arial Narrow" panose="020B0606020202030204" pitchFamily="34" charset="0"/>
              </a:rPr>
              <a:t> et certificat d’aptitude en technique du froid</a:t>
            </a:r>
            <a:endParaRPr lang="fr-BE" sz="2800" kern="0" dirty="0">
              <a:solidFill>
                <a:srgbClr val="00B050"/>
              </a:solidFill>
              <a:effectLst>
                <a:outerShdw blurRad="38100" dist="38100" dir="2700000" algn="tl">
                  <a:srgbClr val="000000">
                    <a:alpha val="43137"/>
                  </a:srgbClr>
                </a:outerShdw>
              </a:effectLst>
              <a:latin typeface="Arial Narrow" panose="020B0606020202030204" pitchFamily="34" charset="0"/>
            </a:endParaRPr>
          </a:p>
        </p:txBody>
      </p:sp>
      <p:sp>
        <p:nvSpPr>
          <p:cNvPr id="3" name="Espace réservé du contenu 2"/>
          <p:cNvSpPr txBox="1">
            <a:spLocks/>
          </p:cNvSpPr>
          <p:nvPr/>
        </p:nvSpPr>
        <p:spPr>
          <a:xfrm>
            <a:off x="323528" y="2780927"/>
            <a:ext cx="8568952" cy="407707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endParaRPr lang="fr-BE" sz="2000" kern="0" dirty="0">
              <a:latin typeface="Arial Narrow" pitchFamily="34" charset="0"/>
            </a:endParaRPr>
          </a:p>
        </p:txBody>
      </p:sp>
      <p:sp>
        <p:nvSpPr>
          <p:cNvPr id="4" name="ZoneTexte 3"/>
          <p:cNvSpPr txBox="1"/>
          <p:nvPr/>
        </p:nvSpPr>
        <p:spPr>
          <a:xfrm>
            <a:off x="755576" y="2924944"/>
            <a:ext cx="8244407" cy="3477875"/>
          </a:xfrm>
          <a:prstGeom prst="rect">
            <a:avLst/>
          </a:prstGeom>
          <a:noFill/>
        </p:spPr>
        <p:txBody>
          <a:bodyPr wrap="square" rtlCol="0">
            <a:spAutoFit/>
          </a:bodyPr>
          <a:lstStyle/>
          <a:p>
            <a:r>
              <a:rPr lang="fr-BE" sz="2000" dirty="0"/>
              <a:t>Une personne qui</a:t>
            </a:r>
          </a:p>
          <a:p>
            <a:endParaRPr lang="fr-BE" sz="2000" dirty="0"/>
          </a:p>
          <a:p>
            <a:pPr marL="342900" indent="-342900">
              <a:buFont typeface="Arial" panose="020B0604020202020204" pitchFamily="34" charset="0"/>
              <a:buChar char="•"/>
            </a:pPr>
            <a:r>
              <a:rPr lang="fr-BE" sz="2000" dirty="0"/>
              <a:t>obtient les 2 Titres de compétence de monteur frigoriste et le Titre de technicien frigoriste</a:t>
            </a:r>
          </a:p>
          <a:p>
            <a:pPr marL="342900" indent="-342900">
              <a:buFont typeface="Arial" panose="020B0604020202020204" pitchFamily="34" charset="0"/>
              <a:buChar char="•"/>
            </a:pPr>
            <a:r>
              <a:rPr lang="fr-BE" sz="2000" dirty="0"/>
              <a:t>a réussi le QCM technique</a:t>
            </a:r>
          </a:p>
          <a:p>
            <a:r>
              <a:rPr lang="fr-BE" sz="2000" dirty="0"/>
              <a:t>sera </a:t>
            </a:r>
            <a:r>
              <a:rPr lang="fr-BE" sz="2000" dirty="0">
                <a:solidFill>
                  <a:srgbClr val="B8003D"/>
                </a:solidFill>
              </a:rPr>
              <a:t>dispensé des deux épreuves pratiques et de l'épreuve théorique de l'examen d'aptitude en technique du froid</a:t>
            </a:r>
            <a:r>
              <a:rPr lang="fr-BE" sz="2000" dirty="0"/>
              <a:t>.</a:t>
            </a:r>
          </a:p>
          <a:p>
            <a:endParaRPr lang="fr-BE" sz="2000" dirty="0"/>
          </a:p>
          <a:p>
            <a:r>
              <a:rPr lang="fr-BE" sz="2000" dirty="0"/>
              <a:t>Il s'agit d'une passerelle et non d'une équivalence puisque la personne doit encore </a:t>
            </a:r>
            <a:r>
              <a:rPr lang="fr-BE" sz="2000" b="1" dirty="0"/>
              <a:t>réussir l’examen sur la législation européenne et régionale prévu</a:t>
            </a:r>
            <a:r>
              <a:rPr lang="fr-BE" sz="2000" dirty="0"/>
              <a:t> pour obtenir le certificat d'aptitude en technique du froid</a:t>
            </a:r>
            <a:r>
              <a:rPr lang="fr-BE" sz="2000" dirty="0" smtClean="0"/>
              <a:t>.</a:t>
            </a:r>
            <a:endParaRPr lang="fr-BE" sz="2000" dirty="0"/>
          </a:p>
        </p:txBody>
      </p:sp>
    </p:spTree>
    <p:extLst>
      <p:ext uri="{BB962C8B-B14F-4D97-AF65-F5344CB8AC3E}">
        <p14:creationId xmlns:p14="http://schemas.microsoft.com/office/powerpoint/2010/main" val="1894004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72371" y="2060848"/>
            <a:ext cx="8507288" cy="436910"/>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2pPr>
            <a:lvl3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3pPr>
            <a:lvl4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4pPr>
            <a:lvl5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Lucida Grande" pitchFamily="112" charset="0"/>
                <a:ea typeface="ヒラギノ角ゴ Pro W3" pitchFamily="112" charset="-128"/>
              </a:defRPr>
            </a:lvl6pPr>
            <a:lvl7pPr marL="914400" algn="ctr" rtl="0" fontAlgn="base">
              <a:spcBef>
                <a:spcPct val="0"/>
              </a:spcBef>
              <a:spcAft>
                <a:spcPct val="0"/>
              </a:spcAft>
              <a:defRPr sz="4400">
                <a:solidFill>
                  <a:schemeClr val="tx2"/>
                </a:solidFill>
                <a:latin typeface="Lucida Grande" pitchFamily="112" charset="0"/>
                <a:ea typeface="ヒラギノ角ゴ Pro W3" pitchFamily="112" charset="-128"/>
              </a:defRPr>
            </a:lvl7pPr>
            <a:lvl8pPr marL="1371600" algn="ctr" rtl="0" fontAlgn="base">
              <a:spcBef>
                <a:spcPct val="0"/>
              </a:spcBef>
              <a:spcAft>
                <a:spcPct val="0"/>
              </a:spcAft>
              <a:defRPr sz="4400">
                <a:solidFill>
                  <a:schemeClr val="tx2"/>
                </a:solidFill>
                <a:latin typeface="Lucida Grande" pitchFamily="112" charset="0"/>
                <a:ea typeface="ヒラギノ角ゴ Pro W3" pitchFamily="112" charset="-128"/>
              </a:defRPr>
            </a:lvl8pPr>
            <a:lvl9pPr marL="1828800" algn="ctr" rtl="0" fontAlgn="base">
              <a:spcBef>
                <a:spcPct val="0"/>
              </a:spcBef>
              <a:spcAft>
                <a:spcPct val="0"/>
              </a:spcAft>
              <a:defRPr sz="4400">
                <a:solidFill>
                  <a:schemeClr val="tx2"/>
                </a:solidFill>
                <a:latin typeface="Lucida Grande" pitchFamily="112" charset="0"/>
                <a:ea typeface="ヒラギノ角ゴ Pro W3" pitchFamily="112" charset="-128"/>
              </a:defRPr>
            </a:lvl9pPr>
          </a:lstStyle>
          <a:p>
            <a:pPr marL="0" lvl="1"/>
            <a:r>
              <a:rPr lang="fr-BE" sz="2800" b="1" kern="0" cap="small" dirty="0" smtClean="0">
                <a:solidFill>
                  <a:srgbClr val="990033"/>
                </a:solidFill>
                <a:effectLst>
                  <a:outerShdw blurRad="38100" dist="38100" dir="2700000" algn="tl">
                    <a:srgbClr val="000000">
                      <a:alpha val="43137"/>
                    </a:srgbClr>
                  </a:outerShdw>
                </a:effectLst>
                <a:latin typeface="Arial Narrow" panose="020B0606020202030204" pitchFamily="34" charset="0"/>
              </a:rPr>
              <a:t>Valorisation du  Titre de compétence au sein des pouvoirs locaux et provinciaux</a:t>
            </a:r>
            <a:r>
              <a:rPr lang="fr-BE" sz="2800" b="1" kern="0" dirty="0" smtClean="0">
                <a:solidFill>
                  <a:srgbClr val="990033"/>
                </a:solidFill>
                <a:effectLst>
                  <a:outerShdw blurRad="38100" dist="38100" dir="2700000" algn="tl">
                    <a:srgbClr val="000000">
                      <a:alpha val="43137"/>
                    </a:srgbClr>
                  </a:outerShdw>
                </a:effectLst>
                <a:latin typeface="Arial Narrow" panose="020B0606020202030204" pitchFamily="34" charset="0"/>
              </a:rPr>
              <a:t/>
            </a:r>
            <a:br>
              <a:rPr lang="fr-BE" sz="2800" b="1" kern="0" dirty="0" smtClean="0">
                <a:solidFill>
                  <a:srgbClr val="990033"/>
                </a:solidFill>
                <a:effectLst>
                  <a:outerShdw blurRad="38100" dist="38100" dir="2700000" algn="tl">
                    <a:srgbClr val="000000">
                      <a:alpha val="43137"/>
                    </a:srgbClr>
                  </a:outerShdw>
                </a:effectLst>
                <a:latin typeface="Arial Narrow" panose="020B0606020202030204" pitchFamily="34" charset="0"/>
              </a:rPr>
            </a:br>
            <a:endParaRPr lang="fr-BE" sz="2800" b="1" kern="0" dirty="0">
              <a:solidFill>
                <a:srgbClr val="990033"/>
              </a:solidFill>
              <a:effectLst>
                <a:outerShdw blurRad="38100" dist="38100" dir="2700000" algn="tl">
                  <a:srgbClr val="000000">
                    <a:alpha val="43137"/>
                  </a:srgbClr>
                </a:outerShdw>
              </a:effectLst>
              <a:latin typeface="Arial Narrow" panose="020B0606020202030204" pitchFamily="34" charset="0"/>
            </a:endParaRPr>
          </a:p>
        </p:txBody>
      </p:sp>
      <p:sp>
        <p:nvSpPr>
          <p:cNvPr id="3" name="Espace réservé du contenu 2"/>
          <p:cNvSpPr txBox="1">
            <a:spLocks/>
          </p:cNvSpPr>
          <p:nvPr/>
        </p:nvSpPr>
        <p:spPr>
          <a:xfrm>
            <a:off x="179512" y="2852936"/>
            <a:ext cx="8712968" cy="3811562"/>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r>
              <a:rPr lang="fr-BE" sz="2000" kern="0" dirty="0" smtClean="0">
                <a:latin typeface="Arial Narrow" pitchFamily="34" charset="0"/>
              </a:rPr>
              <a:t>La </a:t>
            </a:r>
            <a:r>
              <a:rPr lang="fr-BE" sz="2000" kern="0" dirty="0" smtClean="0">
                <a:solidFill>
                  <a:srgbClr val="990033"/>
                </a:solidFill>
                <a:latin typeface="Arial Narrow" pitchFamily="34" charset="0"/>
              </a:rPr>
              <a:t>valorisation des compétences</a:t>
            </a:r>
            <a:r>
              <a:rPr lang="fr-BE" sz="2000" kern="0" dirty="0" smtClean="0">
                <a:solidFill>
                  <a:srgbClr val="C00000"/>
                </a:solidFill>
                <a:latin typeface="Arial Narrow" pitchFamily="34" charset="0"/>
              </a:rPr>
              <a:t> </a:t>
            </a:r>
            <a:r>
              <a:rPr lang="fr-BE" sz="2000" kern="0" dirty="0" smtClean="0">
                <a:latin typeface="Arial Narrow" pitchFamily="34" charset="0"/>
              </a:rPr>
              <a:t>est la manière dont l’Administration va </a:t>
            </a:r>
            <a:r>
              <a:rPr lang="fr-BE" sz="2000" kern="0" dirty="0" smtClean="0">
                <a:solidFill>
                  <a:srgbClr val="990033"/>
                </a:solidFill>
                <a:latin typeface="Arial Narrow" pitchFamily="34" charset="0"/>
              </a:rPr>
              <a:t>reconnaître officiellement</a:t>
            </a:r>
            <a:r>
              <a:rPr lang="fr-BE" sz="2000" kern="0" dirty="0" smtClean="0">
                <a:solidFill>
                  <a:srgbClr val="C00000"/>
                </a:solidFill>
                <a:latin typeface="Arial Narrow" pitchFamily="34" charset="0"/>
              </a:rPr>
              <a:t> </a:t>
            </a:r>
            <a:r>
              <a:rPr lang="fr-BE" sz="2000" kern="0" dirty="0" smtClean="0">
                <a:latin typeface="Arial Narrow" pitchFamily="34" charset="0"/>
              </a:rPr>
              <a:t>des compétences validées pour permettre à la personne détentrice de ces compétences </a:t>
            </a:r>
          </a:p>
          <a:p>
            <a:pPr lvl="3">
              <a:buFontTx/>
              <a:buChar char="-"/>
            </a:pPr>
            <a:r>
              <a:rPr lang="fr-BE" kern="0" dirty="0" smtClean="0">
                <a:latin typeface="Arial Narrow" pitchFamily="34" charset="0"/>
              </a:rPr>
              <a:t>de </a:t>
            </a:r>
            <a:r>
              <a:rPr lang="fr-BE" kern="0" dirty="0" smtClean="0">
                <a:solidFill>
                  <a:srgbClr val="990033"/>
                </a:solidFill>
                <a:latin typeface="Arial Narrow" pitchFamily="34" charset="0"/>
              </a:rPr>
              <a:t>débuter</a:t>
            </a:r>
            <a:r>
              <a:rPr lang="fr-BE" kern="0" dirty="0" smtClean="0">
                <a:latin typeface="Arial Narrow" pitchFamily="34" charset="0"/>
              </a:rPr>
              <a:t> (recrutement)  une carrière</a:t>
            </a:r>
          </a:p>
          <a:p>
            <a:pPr lvl="3">
              <a:buFontTx/>
              <a:buChar char="-"/>
            </a:pPr>
            <a:r>
              <a:rPr lang="fr-BE" kern="0" dirty="0" smtClean="0">
                <a:latin typeface="Arial Narrow" pitchFamily="34" charset="0"/>
              </a:rPr>
              <a:t>ou de </a:t>
            </a:r>
            <a:r>
              <a:rPr lang="fr-BE" kern="0" dirty="0" smtClean="0">
                <a:solidFill>
                  <a:srgbClr val="990033"/>
                </a:solidFill>
                <a:latin typeface="Arial Narrow" pitchFamily="34" charset="0"/>
              </a:rPr>
              <a:t>progresser</a:t>
            </a:r>
            <a:r>
              <a:rPr lang="fr-BE" kern="0" dirty="0" smtClean="0">
                <a:latin typeface="Arial Narrow" pitchFamily="34" charset="0"/>
              </a:rPr>
              <a:t> (évolution de carrière) dans sa carrière professionnelle</a:t>
            </a:r>
          </a:p>
          <a:p>
            <a:r>
              <a:rPr lang="fr-BE" sz="2000" kern="0" dirty="0" smtClean="0"/>
              <a:t> </a:t>
            </a:r>
            <a:r>
              <a:rPr lang="fr-BE" sz="2000" kern="0" dirty="0" smtClean="0">
                <a:latin typeface="Arial Narrow" pitchFamily="34" charset="0"/>
              </a:rPr>
              <a:t>Le recrutement ne concerne que les niveaux D1 et D4 pour le personnel administratif, ouvrier et technique.</a:t>
            </a:r>
          </a:p>
          <a:p>
            <a:r>
              <a:rPr lang="fr-BE" sz="2000" kern="0" dirty="0" smtClean="0">
                <a:latin typeface="Arial Narrow" pitchFamily="34" charset="0"/>
              </a:rPr>
              <a:t>L’évolution de carrière ne concerne que le passage de D1 vers D2, D2 vers D3 et D3 vers D4 pour le personnel administratif, ouvrier et technique</a:t>
            </a:r>
          </a:p>
          <a:p>
            <a:pPr marL="0" indent="0">
              <a:buNone/>
            </a:pPr>
            <a:r>
              <a:rPr lang="fr-BE" sz="2000" kern="0" dirty="0">
                <a:latin typeface="Arial Narrow" pitchFamily="34" charset="0"/>
              </a:rPr>
              <a:t> </a:t>
            </a:r>
            <a:r>
              <a:rPr lang="fr-BE" sz="2000" kern="0" dirty="0" smtClean="0">
                <a:latin typeface="Arial Narrow" pitchFamily="34" charset="0"/>
              </a:rPr>
              <a:t>Plus d’information sur </a:t>
            </a:r>
            <a:r>
              <a:rPr lang="fr-BE" sz="2000" kern="0" dirty="0" smtClean="0">
                <a:latin typeface="Arial Narrow" pitchFamily="34" charset="0"/>
                <a:hlinkClick r:id="rId2"/>
              </a:rPr>
              <a:t>www.cvdc.be</a:t>
            </a:r>
            <a:r>
              <a:rPr lang="fr-BE" sz="2000" kern="0" dirty="0" smtClean="0">
                <a:latin typeface="Arial Narrow" pitchFamily="34" charset="0"/>
              </a:rPr>
              <a:t> ou </a:t>
            </a:r>
            <a:r>
              <a:rPr lang="fr-BE" sz="2000" kern="0" dirty="0" smtClean="0">
                <a:latin typeface="Arial Narrow" pitchFamily="34" charset="0"/>
                <a:hlinkClick r:id="rId3"/>
              </a:rPr>
              <a:t>www.crf.be</a:t>
            </a:r>
            <a:r>
              <a:rPr lang="fr-BE" sz="2000" kern="0" dirty="0" smtClean="0">
                <a:latin typeface="Arial Narrow" pitchFamily="34" charset="0"/>
              </a:rPr>
              <a:t> </a:t>
            </a:r>
            <a:endParaRPr lang="fr-BE" sz="2000" kern="0" dirty="0">
              <a:latin typeface="Arial Narrow" pitchFamily="34" charset="0"/>
            </a:endParaRPr>
          </a:p>
        </p:txBody>
      </p:sp>
    </p:spTree>
    <p:extLst>
      <p:ext uri="{BB962C8B-B14F-4D97-AF65-F5344CB8AC3E}">
        <p14:creationId xmlns:p14="http://schemas.microsoft.com/office/powerpoint/2010/main" val="3865510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23528" y="2132856"/>
            <a:ext cx="8229600" cy="65293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2pPr>
            <a:lvl3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3pPr>
            <a:lvl4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4pPr>
            <a:lvl5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Lucida Grande" pitchFamily="112" charset="0"/>
                <a:ea typeface="ヒラギノ角ゴ Pro W3" pitchFamily="112" charset="-128"/>
              </a:defRPr>
            </a:lvl6pPr>
            <a:lvl7pPr marL="914400" algn="ctr" rtl="0" fontAlgn="base">
              <a:spcBef>
                <a:spcPct val="0"/>
              </a:spcBef>
              <a:spcAft>
                <a:spcPct val="0"/>
              </a:spcAft>
              <a:defRPr sz="4400">
                <a:solidFill>
                  <a:schemeClr val="tx2"/>
                </a:solidFill>
                <a:latin typeface="Lucida Grande" pitchFamily="112" charset="0"/>
                <a:ea typeface="ヒラギノ角ゴ Pro W3" pitchFamily="112" charset="-128"/>
              </a:defRPr>
            </a:lvl7pPr>
            <a:lvl8pPr marL="1371600" algn="ctr" rtl="0" fontAlgn="base">
              <a:spcBef>
                <a:spcPct val="0"/>
              </a:spcBef>
              <a:spcAft>
                <a:spcPct val="0"/>
              </a:spcAft>
              <a:defRPr sz="4400">
                <a:solidFill>
                  <a:schemeClr val="tx2"/>
                </a:solidFill>
                <a:latin typeface="Lucida Grande" pitchFamily="112" charset="0"/>
                <a:ea typeface="ヒラギノ角ゴ Pro W3" pitchFamily="112" charset="-128"/>
              </a:defRPr>
            </a:lvl8pPr>
            <a:lvl9pPr marL="1828800" algn="ctr" rtl="0" fontAlgn="base">
              <a:spcBef>
                <a:spcPct val="0"/>
              </a:spcBef>
              <a:spcAft>
                <a:spcPct val="0"/>
              </a:spcAft>
              <a:defRPr sz="4400">
                <a:solidFill>
                  <a:schemeClr val="tx2"/>
                </a:solidFill>
                <a:latin typeface="Lucida Grande" pitchFamily="112" charset="0"/>
                <a:ea typeface="ヒラギノ角ゴ Pro W3" pitchFamily="112" charset="-128"/>
              </a:defRPr>
            </a:lvl9pPr>
          </a:lstStyle>
          <a:p>
            <a:pPr marL="0" lvl="1"/>
            <a:r>
              <a:rPr lang="fr-BE" sz="2800" b="1" kern="0" cap="small" dirty="0" smtClean="0">
                <a:solidFill>
                  <a:srgbClr val="990033"/>
                </a:solidFill>
                <a:effectLst>
                  <a:outerShdw blurRad="38100" dist="38100" dir="2700000" algn="tl">
                    <a:srgbClr val="000000">
                      <a:alpha val="43137"/>
                    </a:srgbClr>
                  </a:outerShdw>
                </a:effectLst>
                <a:latin typeface="Arial Narrow" panose="020B0606020202030204" pitchFamily="34" charset="0"/>
              </a:rPr>
              <a:t>Le supplément </a:t>
            </a:r>
            <a:r>
              <a:rPr lang="fr-BE" sz="2800" b="1" kern="0" cap="small" dirty="0">
                <a:solidFill>
                  <a:srgbClr val="990033"/>
                </a:solidFill>
                <a:effectLst>
                  <a:outerShdw blurRad="38100" dist="38100" dir="2700000" algn="tl">
                    <a:srgbClr val="000000">
                      <a:alpha val="43137"/>
                    </a:srgbClr>
                  </a:outerShdw>
                </a:effectLst>
                <a:latin typeface="Arial Narrow" panose="020B0606020202030204" pitchFamily="34" charset="0"/>
              </a:rPr>
              <a:t>au certificat </a:t>
            </a:r>
            <a:r>
              <a:rPr lang="fr-BE" sz="2800" b="1" kern="0" cap="small" dirty="0" err="1">
                <a:solidFill>
                  <a:srgbClr val="990033"/>
                </a:solidFill>
                <a:effectLst>
                  <a:outerShdw blurRad="38100" dist="38100" dir="2700000" algn="tl">
                    <a:srgbClr val="000000">
                      <a:alpha val="43137"/>
                    </a:srgbClr>
                  </a:outerShdw>
                </a:effectLst>
                <a:latin typeface="Arial Narrow" panose="020B0606020202030204" pitchFamily="34" charset="0"/>
              </a:rPr>
              <a:t>europass</a:t>
            </a:r>
            <a:r>
              <a:rPr lang="fr-BE" sz="2800" b="1" kern="0" cap="small" dirty="0" smtClean="0">
                <a:latin typeface="Arial Narrow" pitchFamily="34" charset="0"/>
              </a:rPr>
              <a:t> </a:t>
            </a:r>
            <a:endParaRPr lang="fr-BE" sz="2800" kern="0" dirty="0"/>
          </a:p>
        </p:txBody>
      </p:sp>
      <p:sp>
        <p:nvSpPr>
          <p:cNvPr id="3" name="Espace réservé du contenu 2"/>
          <p:cNvSpPr txBox="1">
            <a:spLocks/>
          </p:cNvSpPr>
          <p:nvPr/>
        </p:nvSpPr>
        <p:spPr>
          <a:xfrm>
            <a:off x="323528" y="2564904"/>
            <a:ext cx="8640960" cy="4293096"/>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endParaRPr lang="fr-BE" sz="2000" kern="0" dirty="0" smtClean="0"/>
          </a:p>
          <a:p>
            <a:r>
              <a:rPr lang="fr-BE" sz="2000" kern="0" dirty="0" smtClean="0">
                <a:latin typeface="Arial Narrow" pitchFamily="34" charset="0"/>
              </a:rPr>
              <a:t>L’objectif est de promouvoir la mobilité de tous les citoyens européens (travailleurs, demandeurs d’emploi…) en valorisant leurs qualifications et compétences de manière </a:t>
            </a:r>
            <a:r>
              <a:rPr lang="fr-BE" sz="2000" u="sng" kern="0" dirty="0" smtClean="0">
                <a:latin typeface="Arial Narrow" pitchFamily="34" charset="0"/>
              </a:rPr>
              <a:t>standardisée</a:t>
            </a:r>
            <a:r>
              <a:rPr lang="fr-BE" sz="2000" kern="0" dirty="0" smtClean="0">
                <a:latin typeface="Arial Narrow" pitchFamily="34" charset="0"/>
              </a:rPr>
              <a:t> dans 33 pays européens. </a:t>
            </a:r>
          </a:p>
          <a:p>
            <a:pPr marL="0" indent="0">
              <a:buFontTx/>
              <a:buNone/>
            </a:pPr>
            <a:endParaRPr lang="fr-BE" sz="2000" kern="0" dirty="0" smtClean="0">
              <a:latin typeface="Arial Narrow" pitchFamily="34" charset="0"/>
            </a:endParaRPr>
          </a:p>
          <a:p>
            <a:r>
              <a:rPr lang="fr-BE" sz="2000" kern="0" dirty="0" smtClean="0">
                <a:latin typeface="Arial Narrow" pitchFamily="34" charset="0"/>
              </a:rPr>
              <a:t>Les SC Europass sont disponibles pour tous les Titres de compétence et  peuvent être téléchargées sur le site du Consortium : </a:t>
            </a:r>
            <a:r>
              <a:rPr lang="fr-BE" sz="2000" kern="0" dirty="0" smtClean="0">
                <a:latin typeface="Arial Narrow" pitchFamily="34" charset="0"/>
                <a:hlinkClick r:id="rId2"/>
              </a:rPr>
              <a:t>http://www.cvdc.be</a:t>
            </a:r>
            <a:r>
              <a:rPr lang="fr-BE" sz="2000" kern="0" dirty="0" smtClean="0">
                <a:latin typeface="Arial Narrow" pitchFamily="34" charset="0"/>
              </a:rPr>
              <a:t> </a:t>
            </a:r>
          </a:p>
          <a:p>
            <a:pPr marL="0" indent="0">
              <a:buNone/>
            </a:pPr>
            <a:endParaRPr lang="fr-FR" sz="1600" dirty="0" smtClean="0"/>
          </a:p>
          <a:p>
            <a:r>
              <a:rPr lang="fr-FR" sz="2000" dirty="0" smtClean="0">
                <a:latin typeface="Arial Narrow" panose="020B0606020202030204" pitchFamily="34" charset="0"/>
              </a:rPr>
              <a:t>Ces </a:t>
            </a:r>
            <a:r>
              <a:rPr lang="fr-FR" sz="2000" dirty="0">
                <a:latin typeface="Arial Narrow" panose="020B0606020202030204" pitchFamily="34" charset="0"/>
              </a:rPr>
              <a:t>documents, qui complètent mais ne remplacent pas les Titres eux-mêmes, peuvent </a:t>
            </a:r>
            <a:r>
              <a:rPr lang="fr-FR" sz="2000" dirty="0" smtClean="0">
                <a:latin typeface="Arial Narrow" panose="020B0606020202030204" pitchFamily="34" charset="0"/>
              </a:rPr>
              <a:t>aider </a:t>
            </a:r>
            <a:r>
              <a:rPr lang="fr-FR" sz="2000" dirty="0">
                <a:latin typeface="Arial Narrow" panose="020B0606020202030204" pitchFamily="34" charset="0"/>
              </a:rPr>
              <a:t>à postuler pour décrocher un emploi ou une formation professionnelle, que ce soit en Belgique ou à l’étranger.</a:t>
            </a:r>
            <a:endParaRPr lang="fr-BE" sz="2000" kern="0" dirty="0" smtClean="0">
              <a:latin typeface="Arial Narrow" pitchFamily="34" charset="0"/>
            </a:endParaRPr>
          </a:p>
          <a:p>
            <a:endParaRPr lang="fr-BE" sz="2000" kern="0" dirty="0"/>
          </a:p>
        </p:txBody>
      </p:sp>
    </p:spTree>
    <p:extLst>
      <p:ext uri="{BB962C8B-B14F-4D97-AF65-F5344CB8AC3E}">
        <p14:creationId xmlns:p14="http://schemas.microsoft.com/office/powerpoint/2010/main" val="1861849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95536" y="2132856"/>
            <a:ext cx="8229600" cy="527535"/>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2pPr>
            <a:lvl3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3pPr>
            <a:lvl4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4pPr>
            <a:lvl5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Lucida Grande" pitchFamily="112" charset="0"/>
                <a:ea typeface="ヒラギノ角ゴ Pro W3" pitchFamily="112" charset="-128"/>
              </a:defRPr>
            </a:lvl6pPr>
            <a:lvl7pPr marL="914400" algn="ctr" rtl="0" fontAlgn="base">
              <a:spcBef>
                <a:spcPct val="0"/>
              </a:spcBef>
              <a:spcAft>
                <a:spcPct val="0"/>
              </a:spcAft>
              <a:defRPr sz="4400">
                <a:solidFill>
                  <a:schemeClr val="tx2"/>
                </a:solidFill>
                <a:latin typeface="Lucida Grande" pitchFamily="112" charset="0"/>
                <a:ea typeface="ヒラギノ角ゴ Pro W3" pitchFamily="112" charset="-128"/>
              </a:defRPr>
            </a:lvl7pPr>
            <a:lvl8pPr marL="1371600" algn="ctr" rtl="0" fontAlgn="base">
              <a:spcBef>
                <a:spcPct val="0"/>
              </a:spcBef>
              <a:spcAft>
                <a:spcPct val="0"/>
              </a:spcAft>
              <a:defRPr sz="4400">
                <a:solidFill>
                  <a:schemeClr val="tx2"/>
                </a:solidFill>
                <a:latin typeface="Lucida Grande" pitchFamily="112" charset="0"/>
                <a:ea typeface="ヒラギノ角ゴ Pro W3" pitchFamily="112" charset="-128"/>
              </a:defRPr>
            </a:lvl8pPr>
            <a:lvl9pPr marL="1828800" algn="ctr" rtl="0" fontAlgn="base">
              <a:spcBef>
                <a:spcPct val="0"/>
              </a:spcBef>
              <a:spcAft>
                <a:spcPct val="0"/>
              </a:spcAft>
              <a:defRPr sz="4400">
                <a:solidFill>
                  <a:schemeClr val="tx2"/>
                </a:solidFill>
                <a:latin typeface="Lucida Grande" pitchFamily="112" charset="0"/>
                <a:ea typeface="ヒラギノ角ゴ Pro W3" pitchFamily="112" charset="-128"/>
              </a:defRPr>
            </a:lvl9pPr>
          </a:lstStyle>
          <a:p>
            <a:pPr marL="0" lvl="1"/>
            <a:r>
              <a:rPr lang="fr-BE" sz="2800" b="1" kern="0" cap="small" dirty="0" smtClean="0">
                <a:solidFill>
                  <a:srgbClr val="990033"/>
                </a:solidFill>
                <a:effectLst>
                  <a:outerShdw blurRad="38100" dist="38100" dir="2700000" algn="tl">
                    <a:srgbClr val="000000">
                      <a:alpha val="43137"/>
                    </a:srgbClr>
                  </a:outerShdw>
                </a:effectLst>
                <a:latin typeface="Arial Narrow" panose="020B0606020202030204" pitchFamily="34" charset="0"/>
              </a:rPr>
              <a:t>l’accès à la profession</a:t>
            </a:r>
            <a:r>
              <a:rPr lang="fr-BE" sz="2800" b="1" kern="0" dirty="0" smtClean="0">
                <a:solidFill>
                  <a:srgbClr val="990033"/>
                </a:solidFill>
                <a:effectLst>
                  <a:outerShdw blurRad="38100" dist="38100" dir="2700000" algn="tl">
                    <a:srgbClr val="000000">
                      <a:alpha val="43137"/>
                    </a:srgbClr>
                  </a:outerShdw>
                </a:effectLst>
                <a:latin typeface="Arial Narrow" panose="020B0606020202030204" pitchFamily="34" charset="0"/>
              </a:rPr>
              <a:t/>
            </a:r>
            <a:br>
              <a:rPr lang="fr-BE" sz="2800" b="1" kern="0" dirty="0" smtClean="0">
                <a:solidFill>
                  <a:srgbClr val="990033"/>
                </a:solidFill>
                <a:effectLst>
                  <a:outerShdw blurRad="38100" dist="38100" dir="2700000" algn="tl">
                    <a:srgbClr val="000000">
                      <a:alpha val="43137"/>
                    </a:srgbClr>
                  </a:outerShdw>
                </a:effectLst>
                <a:latin typeface="Arial Narrow" panose="020B0606020202030204" pitchFamily="34" charset="0"/>
              </a:rPr>
            </a:br>
            <a:endParaRPr lang="fr-BE" sz="2800" b="1" kern="0" dirty="0">
              <a:solidFill>
                <a:srgbClr val="990033"/>
              </a:solidFill>
              <a:effectLst>
                <a:outerShdw blurRad="38100" dist="38100" dir="2700000" algn="tl">
                  <a:srgbClr val="000000">
                    <a:alpha val="43137"/>
                  </a:srgbClr>
                </a:outerShdw>
              </a:effectLst>
              <a:latin typeface="Arial Narrow" panose="020B0606020202030204" pitchFamily="34" charset="0"/>
            </a:endParaRPr>
          </a:p>
        </p:txBody>
      </p:sp>
      <p:sp>
        <p:nvSpPr>
          <p:cNvPr id="3" name="Espace réservé du contenu 2"/>
          <p:cNvSpPr txBox="1">
            <a:spLocks/>
          </p:cNvSpPr>
          <p:nvPr/>
        </p:nvSpPr>
        <p:spPr>
          <a:xfrm>
            <a:off x="395536" y="2868960"/>
            <a:ext cx="8229600" cy="398904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fr-BE" sz="2000" b="1" kern="0" dirty="0" smtClean="0">
                <a:solidFill>
                  <a:srgbClr val="990033"/>
                </a:solidFill>
                <a:latin typeface="Arial Narrow" pitchFamily="34" charset="0"/>
              </a:rPr>
              <a:t>Prouver ses connaissances en gestion de base</a:t>
            </a:r>
            <a:r>
              <a:rPr lang="fr-BE" sz="2000" kern="0" dirty="0" smtClean="0">
                <a:solidFill>
                  <a:srgbClr val="C00000"/>
                </a:solidFill>
                <a:latin typeface="Arial Narrow" pitchFamily="34" charset="0"/>
              </a:rPr>
              <a:t> </a:t>
            </a:r>
            <a:r>
              <a:rPr lang="fr-BE" sz="2000" kern="0" dirty="0" smtClean="0">
                <a:latin typeface="Arial Narrow" pitchFamily="34" charset="0"/>
              </a:rPr>
              <a:t>et disposer de </a:t>
            </a:r>
            <a:r>
              <a:rPr lang="fr-BE" sz="2000" b="1" kern="0" dirty="0" smtClean="0">
                <a:solidFill>
                  <a:srgbClr val="990033"/>
                </a:solidFill>
                <a:latin typeface="Arial Narrow" pitchFamily="34" charset="0"/>
              </a:rPr>
              <a:t>l’ensemble des Titres de compétence associés à un métier</a:t>
            </a:r>
            <a:r>
              <a:rPr lang="fr-BE" sz="2000" kern="0" dirty="0" smtClean="0">
                <a:latin typeface="Arial Narrow" pitchFamily="34" charset="0"/>
              </a:rPr>
              <a:t> repris dans un des AR et disponibles à la validation. </a:t>
            </a:r>
          </a:p>
          <a:p>
            <a:r>
              <a:rPr lang="fr-BE" sz="2000" kern="0" dirty="0" smtClean="0">
                <a:latin typeface="Arial Narrow" pitchFamily="34" charset="0"/>
              </a:rPr>
              <a:t>Trois Arrêtés Royaux sur les véhicules à moteurs, les soins corporels, la construction et l’électrotechnique</a:t>
            </a:r>
            <a:endParaRPr lang="fr-BE" sz="2000" i="1" kern="0" dirty="0">
              <a:latin typeface="Arial Narrow" pitchFamily="34" charset="0"/>
            </a:endParaRPr>
          </a:p>
          <a:p>
            <a:r>
              <a:rPr lang="fr-FR" sz="2000" dirty="0" smtClean="0">
                <a:latin typeface="Arial Narrow" panose="020B0606020202030204" pitchFamily="34" charset="0"/>
              </a:rPr>
              <a:t>La </a:t>
            </a:r>
            <a:r>
              <a:rPr lang="fr-FR" sz="2000" dirty="0">
                <a:latin typeface="Arial Narrow" panose="020B0606020202030204" pitchFamily="34" charset="0"/>
              </a:rPr>
              <a:t>reconnaissance de l’accès à la profession n’est </a:t>
            </a:r>
            <a:r>
              <a:rPr lang="fr-FR" sz="2000" b="1" dirty="0">
                <a:latin typeface="Arial Narrow" panose="020B0606020202030204" pitchFamily="34" charset="0"/>
              </a:rPr>
              <a:t>pas automatique</a:t>
            </a:r>
            <a:r>
              <a:rPr lang="fr-FR" sz="2000" dirty="0">
                <a:latin typeface="Arial Narrow" panose="020B0606020202030204" pitchFamily="34" charset="0"/>
              </a:rPr>
              <a:t> : ce sont les </a:t>
            </a:r>
            <a:r>
              <a:rPr lang="fr-FR" sz="2000" b="1" u="sng" dirty="0">
                <a:solidFill>
                  <a:srgbClr val="990033"/>
                </a:solidFill>
                <a:latin typeface="Arial Narrow" panose="020B0606020202030204" pitchFamily="34" charset="0"/>
              </a:rPr>
              <a:t>guichets </a:t>
            </a:r>
            <a:r>
              <a:rPr lang="fr-FR" sz="2000" b="1" u="sng" dirty="0" smtClean="0">
                <a:solidFill>
                  <a:srgbClr val="990033"/>
                </a:solidFill>
                <a:latin typeface="Arial Narrow" panose="020B0606020202030204" pitchFamily="34" charset="0"/>
              </a:rPr>
              <a:t>d’entreprise</a:t>
            </a:r>
            <a:r>
              <a:rPr lang="fr-FR" sz="2000" u="sng" dirty="0" smtClean="0">
                <a:latin typeface="Arial Narrow" panose="020B0606020202030204" pitchFamily="34" charset="0"/>
              </a:rPr>
              <a:t> </a:t>
            </a:r>
            <a:r>
              <a:rPr lang="fr-FR" sz="2000" dirty="0" smtClean="0">
                <a:latin typeface="Arial Narrow" panose="020B0606020202030204" pitchFamily="34" charset="0"/>
              </a:rPr>
              <a:t>qui </a:t>
            </a:r>
            <a:r>
              <a:rPr lang="fr-FR" sz="2000" dirty="0">
                <a:latin typeface="Arial Narrow" panose="020B0606020202030204" pitchFamily="34" charset="0"/>
              </a:rPr>
              <a:t>décident de l’admissibilité des Titres de compétence</a:t>
            </a:r>
            <a:r>
              <a:rPr lang="fr-FR" sz="2000" dirty="0" smtClean="0">
                <a:latin typeface="Arial Narrow" panose="020B0606020202030204" pitchFamily="34" charset="0"/>
              </a:rPr>
              <a:t>. </a:t>
            </a:r>
            <a:r>
              <a:rPr lang="fr-BE" sz="2000" kern="0" dirty="0" smtClean="0">
                <a:latin typeface="Arial Narrow" pitchFamily="34" charset="0"/>
              </a:rPr>
              <a:t>Les Titre de compétence sont repris dans la base de donnée DIPLO : </a:t>
            </a:r>
            <a:r>
              <a:rPr lang="fr-BE" sz="2000" kern="0" dirty="0" smtClean="0">
                <a:latin typeface="Arial Narrow" pitchFamily="34" charset="0"/>
                <a:hlinkClick r:id="rId2"/>
              </a:rPr>
              <a:t>http://www.diplodb.be</a:t>
            </a:r>
            <a:r>
              <a:rPr lang="fr-BE" sz="2000" kern="0" dirty="0" smtClean="0">
                <a:latin typeface="Arial Narrow" pitchFamily="34" charset="0"/>
              </a:rPr>
              <a:t> </a:t>
            </a:r>
            <a:endParaRPr lang="fr-BE" sz="2000" kern="0" dirty="0">
              <a:latin typeface="Arial Narrow" pitchFamily="34" charset="0"/>
            </a:endParaRPr>
          </a:p>
          <a:p>
            <a:pPr marL="0" indent="0">
              <a:buNone/>
            </a:pPr>
            <a:endParaRPr lang="fr-BE" sz="2000" kern="0" dirty="0">
              <a:latin typeface="Arial Narrow" pitchFamily="34" charset="0"/>
            </a:endParaRPr>
          </a:p>
          <a:p>
            <a:pPr marL="0" indent="0">
              <a:buFontTx/>
              <a:buNone/>
            </a:pPr>
            <a:r>
              <a:rPr lang="fr-FR" sz="2000" dirty="0">
                <a:latin typeface="Arial Narrow" panose="020B0606020202030204" pitchFamily="34" charset="0"/>
              </a:rPr>
              <a:t/>
            </a:r>
            <a:br>
              <a:rPr lang="fr-FR" sz="2000" dirty="0">
                <a:latin typeface="Arial Narrow" panose="020B0606020202030204" pitchFamily="34" charset="0"/>
              </a:rPr>
            </a:br>
            <a:endParaRPr lang="fr-BE" sz="2000" kern="0" dirty="0">
              <a:latin typeface="Arial Narrow" pitchFamily="34" charset="0"/>
            </a:endParaRPr>
          </a:p>
        </p:txBody>
      </p:sp>
    </p:spTree>
    <p:extLst>
      <p:ext uri="{BB962C8B-B14F-4D97-AF65-F5344CB8AC3E}">
        <p14:creationId xmlns:p14="http://schemas.microsoft.com/office/powerpoint/2010/main" val="1629495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95536" y="2132856"/>
            <a:ext cx="8229600" cy="527535"/>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2pPr>
            <a:lvl3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3pPr>
            <a:lvl4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4pPr>
            <a:lvl5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Lucida Grande" pitchFamily="112" charset="0"/>
                <a:ea typeface="ヒラギノ角ゴ Pro W3" pitchFamily="112" charset="-128"/>
              </a:defRPr>
            </a:lvl6pPr>
            <a:lvl7pPr marL="914400" algn="ctr" rtl="0" fontAlgn="base">
              <a:spcBef>
                <a:spcPct val="0"/>
              </a:spcBef>
              <a:spcAft>
                <a:spcPct val="0"/>
              </a:spcAft>
              <a:defRPr sz="4400">
                <a:solidFill>
                  <a:schemeClr val="tx2"/>
                </a:solidFill>
                <a:latin typeface="Lucida Grande" pitchFamily="112" charset="0"/>
                <a:ea typeface="ヒラギノ角ゴ Pro W3" pitchFamily="112" charset="-128"/>
              </a:defRPr>
            </a:lvl7pPr>
            <a:lvl8pPr marL="1371600" algn="ctr" rtl="0" fontAlgn="base">
              <a:spcBef>
                <a:spcPct val="0"/>
              </a:spcBef>
              <a:spcAft>
                <a:spcPct val="0"/>
              </a:spcAft>
              <a:defRPr sz="4400">
                <a:solidFill>
                  <a:schemeClr val="tx2"/>
                </a:solidFill>
                <a:latin typeface="Lucida Grande" pitchFamily="112" charset="0"/>
                <a:ea typeface="ヒラギノ角ゴ Pro W3" pitchFamily="112" charset="-128"/>
              </a:defRPr>
            </a:lvl8pPr>
            <a:lvl9pPr marL="1828800" algn="ctr" rtl="0" fontAlgn="base">
              <a:spcBef>
                <a:spcPct val="0"/>
              </a:spcBef>
              <a:spcAft>
                <a:spcPct val="0"/>
              </a:spcAft>
              <a:defRPr sz="4400">
                <a:solidFill>
                  <a:schemeClr val="tx2"/>
                </a:solidFill>
                <a:latin typeface="Lucida Grande" pitchFamily="112" charset="0"/>
                <a:ea typeface="ヒラギノ角ゴ Pro W3" pitchFamily="112" charset="-128"/>
              </a:defRPr>
            </a:lvl9pPr>
          </a:lstStyle>
          <a:p>
            <a:pPr marL="0" lvl="1"/>
            <a:r>
              <a:rPr lang="fr-BE" sz="2800" b="1" kern="0" cap="small" dirty="0">
                <a:solidFill>
                  <a:srgbClr val="990033"/>
                </a:solidFill>
                <a:effectLst>
                  <a:outerShdw blurRad="38100" dist="38100" dir="2700000" algn="tl">
                    <a:srgbClr val="000000">
                      <a:alpha val="43137"/>
                    </a:srgbClr>
                  </a:outerShdw>
                </a:effectLst>
                <a:latin typeface="Arial Narrow" panose="020B0606020202030204" pitchFamily="34" charset="0"/>
              </a:rPr>
              <a:t>Accès au Jury de la Communauté française de l'enseignement secondaire ordinaire</a:t>
            </a:r>
            <a:r>
              <a:rPr lang="fr-BE" sz="2800" b="1" kern="0" dirty="0" smtClean="0">
                <a:solidFill>
                  <a:srgbClr val="990033"/>
                </a:solidFill>
                <a:effectLst>
                  <a:outerShdw blurRad="38100" dist="38100" dir="2700000" algn="tl">
                    <a:srgbClr val="000000">
                      <a:alpha val="43137"/>
                    </a:srgbClr>
                  </a:outerShdw>
                </a:effectLst>
                <a:latin typeface="Arial Narrow" panose="020B0606020202030204" pitchFamily="34" charset="0"/>
              </a:rPr>
              <a:t/>
            </a:r>
            <a:br>
              <a:rPr lang="fr-BE" sz="2800" b="1" kern="0" dirty="0" smtClean="0">
                <a:solidFill>
                  <a:srgbClr val="990033"/>
                </a:solidFill>
                <a:effectLst>
                  <a:outerShdw blurRad="38100" dist="38100" dir="2700000" algn="tl">
                    <a:srgbClr val="000000">
                      <a:alpha val="43137"/>
                    </a:srgbClr>
                  </a:outerShdw>
                </a:effectLst>
                <a:latin typeface="Arial Narrow" panose="020B0606020202030204" pitchFamily="34" charset="0"/>
              </a:rPr>
            </a:br>
            <a:endParaRPr lang="fr-BE" sz="2800" b="1" kern="0" dirty="0">
              <a:solidFill>
                <a:srgbClr val="990033"/>
              </a:solidFill>
              <a:effectLst>
                <a:outerShdw blurRad="38100" dist="38100" dir="2700000" algn="tl">
                  <a:srgbClr val="000000">
                    <a:alpha val="43137"/>
                  </a:srgbClr>
                </a:outerShdw>
              </a:effectLst>
              <a:latin typeface="Arial Narrow" panose="020B0606020202030204" pitchFamily="34" charset="0"/>
            </a:endParaRPr>
          </a:p>
        </p:txBody>
      </p:sp>
      <p:sp>
        <p:nvSpPr>
          <p:cNvPr id="5" name="Rectangle 4"/>
          <p:cNvSpPr/>
          <p:nvPr/>
        </p:nvSpPr>
        <p:spPr>
          <a:xfrm>
            <a:off x="477888" y="3140968"/>
            <a:ext cx="8064896" cy="1938992"/>
          </a:xfrm>
          <a:prstGeom prst="rect">
            <a:avLst/>
          </a:prstGeom>
        </p:spPr>
        <p:txBody>
          <a:bodyPr wrap="square">
            <a:spAutoFit/>
          </a:bodyPr>
          <a:lstStyle/>
          <a:p>
            <a:r>
              <a:rPr lang="fr-BE" sz="2000" dirty="0">
                <a:solidFill>
                  <a:srgbClr val="1F1F1F"/>
                </a:solidFill>
              </a:rPr>
              <a:t>Le </a:t>
            </a:r>
            <a:r>
              <a:rPr lang="fr-BE" sz="2000" u="sng" dirty="0">
                <a:solidFill>
                  <a:srgbClr val="E17F16"/>
                </a:solidFill>
                <a:hlinkClick r:id="rId2"/>
              </a:rPr>
              <a:t>Décret du 27 octobre 2016</a:t>
            </a:r>
            <a:r>
              <a:rPr lang="fr-BE" sz="2000" dirty="0">
                <a:solidFill>
                  <a:srgbClr val="1F1F1F"/>
                </a:solidFill>
              </a:rPr>
              <a:t> (Chapitre IV- Section II - Dispenses d’examen, Article 18, §1er, 4°. M.B. du 18.01.2017) organisant les jurys de la Communauté française précise que : « des dispenses d’interrogation d’une ou plusieurs matières peuvent être accordées par le Président du Jury (…) aux titulaires d’un Titre de compétence, couvrant les cours pratiques en rapport avec l’orientation d’études présentée, délivré par le Consortium de validation des compétences. » </a:t>
            </a:r>
            <a:endParaRPr lang="fr-BE" sz="2000" dirty="0"/>
          </a:p>
        </p:txBody>
      </p:sp>
    </p:spTree>
    <p:extLst>
      <p:ext uri="{BB962C8B-B14F-4D97-AF65-F5344CB8AC3E}">
        <p14:creationId xmlns:p14="http://schemas.microsoft.com/office/powerpoint/2010/main" val="3816175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043608" y="2132856"/>
            <a:ext cx="7128792" cy="1008112"/>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2pPr>
            <a:lvl3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3pPr>
            <a:lvl4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4pPr>
            <a:lvl5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Lucida Grande" pitchFamily="112" charset="0"/>
                <a:ea typeface="ヒラギノ角ゴ Pro W3" pitchFamily="112" charset="-128"/>
              </a:defRPr>
            </a:lvl6pPr>
            <a:lvl7pPr marL="914400" algn="ctr" rtl="0" fontAlgn="base">
              <a:spcBef>
                <a:spcPct val="0"/>
              </a:spcBef>
              <a:spcAft>
                <a:spcPct val="0"/>
              </a:spcAft>
              <a:defRPr sz="4400">
                <a:solidFill>
                  <a:schemeClr val="tx2"/>
                </a:solidFill>
                <a:latin typeface="Lucida Grande" pitchFamily="112" charset="0"/>
                <a:ea typeface="ヒラギノ角ゴ Pro W3" pitchFamily="112" charset="-128"/>
              </a:defRPr>
            </a:lvl7pPr>
            <a:lvl8pPr marL="1371600" algn="ctr" rtl="0" fontAlgn="base">
              <a:spcBef>
                <a:spcPct val="0"/>
              </a:spcBef>
              <a:spcAft>
                <a:spcPct val="0"/>
              </a:spcAft>
              <a:defRPr sz="4400">
                <a:solidFill>
                  <a:schemeClr val="tx2"/>
                </a:solidFill>
                <a:latin typeface="Lucida Grande" pitchFamily="112" charset="0"/>
                <a:ea typeface="ヒラギノ角ゴ Pro W3" pitchFamily="112" charset="-128"/>
              </a:defRPr>
            </a:lvl8pPr>
            <a:lvl9pPr marL="1828800" algn="ctr" rtl="0" fontAlgn="base">
              <a:spcBef>
                <a:spcPct val="0"/>
              </a:spcBef>
              <a:spcAft>
                <a:spcPct val="0"/>
              </a:spcAft>
              <a:defRPr sz="4400">
                <a:solidFill>
                  <a:schemeClr val="tx2"/>
                </a:solidFill>
                <a:latin typeface="Lucida Grande" pitchFamily="112" charset="0"/>
                <a:ea typeface="ヒラギノ角ゴ Pro W3" pitchFamily="112" charset="-128"/>
              </a:defRPr>
            </a:lvl9pPr>
          </a:lstStyle>
          <a:p>
            <a:pPr marL="0" lvl="1"/>
            <a:r>
              <a:rPr lang="fr-BE" sz="2800" b="1" kern="0" cap="small" dirty="0">
                <a:solidFill>
                  <a:srgbClr val="990033"/>
                </a:solidFill>
                <a:effectLst>
                  <a:outerShdw blurRad="38100" dist="38100" dir="2700000" algn="tl">
                    <a:srgbClr val="000000">
                      <a:alpha val="43137"/>
                    </a:srgbClr>
                  </a:outerShdw>
                </a:effectLst>
                <a:latin typeface="Arial Narrow" panose="020B0606020202030204" pitchFamily="34" charset="0"/>
              </a:rPr>
              <a:t>Accès aux allocations d'insertions pour les moins de 21 ans</a:t>
            </a:r>
            <a:endParaRPr lang="fr-BE" sz="2800" b="1" kern="0" dirty="0">
              <a:solidFill>
                <a:srgbClr val="990033"/>
              </a:solidFill>
              <a:effectLst>
                <a:outerShdw blurRad="38100" dist="38100" dir="2700000" algn="tl">
                  <a:srgbClr val="000000">
                    <a:alpha val="43137"/>
                  </a:srgbClr>
                </a:outerShdw>
              </a:effectLst>
              <a:latin typeface="Arial Narrow" panose="020B0606020202030204" pitchFamily="34" charset="0"/>
            </a:endParaRPr>
          </a:p>
        </p:txBody>
      </p:sp>
      <p:sp>
        <p:nvSpPr>
          <p:cNvPr id="5" name="Rectangle 4"/>
          <p:cNvSpPr/>
          <p:nvPr/>
        </p:nvSpPr>
        <p:spPr>
          <a:xfrm>
            <a:off x="477888" y="3501008"/>
            <a:ext cx="8064896" cy="2246769"/>
          </a:xfrm>
          <a:prstGeom prst="rect">
            <a:avLst/>
          </a:prstGeom>
        </p:spPr>
        <p:txBody>
          <a:bodyPr wrap="square">
            <a:spAutoFit/>
          </a:bodyPr>
          <a:lstStyle/>
          <a:p>
            <a:r>
              <a:rPr lang="fr-BE" sz="2000" dirty="0" smtClean="0"/>
              <a:t>Depuis </a:t>
            </a:r>
            <a:r>
              <a:rPr lang="fr-BE" sz="2000" dirty="0"/>
              <a:t>le 1er septembre 2015, une personne de moins de  21 ans au moment de sa demande d’allocations d'insertion, peut faire valoir un Titre de compétence pour avoir droit à des allocations. </a:t>
            </a:r>
            <a:endParaRPr lang="fr-BE" sz="2000" dirty="0" smtClean="0"/>
          </a:p>
          <a:p>
            <a:r>
              <a:rPr lang="fr-BE" sz="2000" dirty="0" smtClean="0"/>
              <a:t>Parmi </a:t>
            </a:r>
            <a:r>
              <a:rPr lang="fr-BE" sz="2000" dirty="0"/>
              <a:t>les conditions:</a:t>
            </a:r>
          </a:p>
          <a:p>
            <a:pPr marL="342900" indent="-342900">
              <a:buFont typeface="Arial" panose="020B0604020202020204" pitchFamily="34" charset="0"/>
              <a:buChar char="•"/>
            </a:pPr>
            <a:r>
              <a:rPr lang="fr-BE" sz="2000" dirty="0" smtClean="0"/>
              <a:t>démontrer </a:t>
            </a:r>
            <a:r>
              <a:rPr lang="fr-BE" sz="2000" dirty="0"/>
              <a:t>que vous avez obtenu un </a:t>
            </a:r>
            <a:r>
              <a:rPr lang="fr-BE" sz="2000" dirty="0" err="1"/>
              <a:t>diplome</a:t>
            </a:r>
            <a:r>
              <a:rPr lang="fr-BE" sz="2000" dirty="0"/>
              <a:t> ou certificat, figurant sur les listes publiées (nouvelle condition supplémentaire).</a:t>
            </a:r>
          </a:p>
          <a:p>
            <a:r>
              <a:rPr lang="fr-BE" sz="2000" dirty="0"/>
              <a:t>Plus d'information sur le </a:t>
            </a:r>
            <a:r>
              <a:rPr lang="fr-BE" sz="2000" u="sng" dirty="0">
                <a:hlinkClick r:id="rId2"/>
              </a:rPr>
              <a:t>site de </a:t>
            </a:r>
            <a:r>
              <a:rPr lang="fr-BE" sz="2000" u="sng" dirty="0" smtClean="0">
                <a:hlinkClick r:id="rId2"/>
              </a:rPr>
              <a:t>l'ONEM</a:t>
            </a:r>
            <a:endParaRPr lang="fr-BE" sz="2000" dirty="0"/>
          </a:p>
        </p:txBody>
      </p:sp>
    </p:spTree>
    <p:extLst>
      <p:ext uri="{BB962C8B-B14F-4D97-AF65-F5344CB8AC3E}">
        <p14:creationId xmlns:p14="http://schemas.microsoft.com/office/powerpoint/2010/main" val="2226162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5536" y="2204864"/>
            <a:ext cx="7632848" cy="523220"/>
          </a:xfrm>
          <a:prstGeom prst="rect">
            <a:avLst/>
          </a:prstGeom>
          <a:noFill/>
          <a:ln w="9525">
            <a:noFill/>
            <a:miter lim="800000"/>
            <a:headEnd/>
            <a:tailEnd/>
          </a:ln>
        </p:spPr>
        <p:txBody>
          <a:bodyPr wrap="square">
            <a:spAutoFit/>
          </a:bodyPr>
          <a:lstStyle/>
          <a:p>
            <a:pPr>
              <a:buClr>
                <a:srgbClr val="990033"/>
              </a:buClr>
            </a:pPr>
            <a:r>
              <a:rPr lang="fr-BE" sz="2800" b="1" dirty="0" smtClean="0">
                <a:solidFill>
                  <a:srgbClr val="990033"/>
                </a:solidFill>
                <a:effectLst>
                  <a:outerShdw blurRad="38100" dist="38100" dir="2700000" algn="tl">
                    <a:srgbClr val="000000">
                      <a:alpha val="43137"/>
                    </a:srgbClr>
                  </a:outerShdw>
                </a:effectLst>
              </a:rPr>
              <a:t>Avantages pour les employeurs</a:t>
            </a:r>
            <a:endParaRPr lang="fr-FR" sz="2800" b="1" dirty="0">
              <a:solidFill>
                <a:srgbClr val="990033"/>
              </a:solidFill>
              <a:effectLst>
                <a:outerShdw blurRad="38100" dist="38100" dir="2700000" algn="tl">
                  <a:srgbClr val="000000">
                    <a:alpha val="43137"/>
                  </a:srgbClr>
                </a:outerShdw>
              </a:effectLst>
            </a:endParaRPr>
          </a:p>
        </p:txBody>
      </p:sp>
      <p:sp>
        <p:nvSpPr>
          <p:cNvPr id="3" name="ZoneTexte 1"/>
          <p:cNvSpPr txBox="1">
            <a:spLocks noChangeArrowheads="1"/>
          </p:cNvSpPr>
          <p:nvPr/>
        </p:nvSpPr>
        <p:spPr bwMode="auto">
          <a:xfrm>
            <a:off x="230972" y="2924944"/>
            <a:ext cx="8893175" cy="3170099"/>
          </a:xfrm>
          <a:prstGeom prst="rect">
            <a:avLst/>
          </a:prstGeom>
          <a:noFill/>
          <a:ln w="3175">
            <a:noFill/>
            <a:miter lim="800000"/>
            <a:headEnd/>
            <a:tailEnd/>
          </a:ln>
        </p:spPr>
        <p:txBody>
          <a:bodyPr>
            <a:spAutoFit/>
          </a:bodyPr>
          <a:lstStyle/>
          <a:p>
            <a:pPr marL="342900" indent="-342900">
              <a:buClr>
                <a:srgbClr val="990033"/>
              </a:buClr>
              <a:buFont typeface="Arial" panose="020B0604020202020204" pitchFamily="34" charset="0"/>
              <a:buChar char="•"/>
            </a:pPr>
            <a:r>
              <a:rPr lang="fr-BE" sz="2000" dirty="0" smtClean="0"/>
              <a:t>Un outil de référence solide lors d’un recrutement interne ou externe</a:t>
            </a:r>
          </a:p>
          <a:p>
            <a:pPr marL="342900" indent="-342900">
              <a:buClr>
                <a:srgbClr val="990033"/>
              </a:buClr>
              <a:buFont typeface="Arial" panose="020B0604020202020204" pitchFamily="34" charset="0"/>
              <a:buChar char="•"/>
            </a:pPr>
            <a:r>
              <a:rPr lang="fr-BE" sz="2000" dirty="0" smtClean="0"/>
              <a:t>Motivation, valorisation et fidélisation du personnel</a:t>
            </a:r>
          </a:p>
          <a:p>
            <a:pPr marL="342900" indent="-342900">
              <a:buClr>
                <a:srgbClr val="990033"/>
              </a:buClr>
              <a:buFont typeface="Arial" panose="020B0604020202020204" pitchFamily="34" charset="0"/>
              <a:buChar char="•"/>
            </a:pPr>
            <a:r>
              <a:rPr lang="fr-BE" sz="2000" dirty="0" smtClean="0"/>
              <a:t>Valorisation de l’image de professionnalisme</a:t>
            </a:r>
          </a:p>
          <a:p>
            <a:pPr marL="342900" indent="-342900">
              <a:buClr>
                <a:srgbClr val="990033"/>
              </a:buClr>
              <a:buFont typeface="Arial" panose="020B0604020202020204" pitchFamily="34" charset="0"/>
              <a:buChar char="•"/>
            </a:pPr>
            <a:r>
              <a:rPr lang="fr-BE" sz="2000" dirty="0" smtClean="0"/>
              <a:t>Accompagnement des évolutions internes des collaborateurs</a:t>
            </a:r>
          </a:p>
          <a:p>
            <a:pPr marL="342900" indent="-342900">
              <a:buClr>
                <a:srgbClr val="990033"/>
              </a:buClr>
              <a:buFont typeface="Arial" panose="020B0604020202020204" pitchFamily="34" charset="0"/>
              <a:buChar char="•"/>
            </a:pPr>
            <a:r>
              <a:rPr lang="fr-BE" sz="2000" dirty="0" smtClean="0"/>
              <a:t>Rationalisation et optimisation  des parcours de formation</a:t>
            </a:r>
          </a:p>
          <a:p>
            <a:pPr marL="342900" indent="-342900">
              <a:buClr>
                <a:srgbClr val="990033"/>
              </a:buClr>
              <a:buFont typeface="Arial" panose="020B0604020202020204" pitchFamily="34" charset="0"/>
              <a:buChar char="•"/>
            </a:pPr>
            <a:r>
              <a:rPr lang="fr-BE" sz="2000" dirty="0" smtClean="0"/>
              <a:t>Responsabilité sociétale de l’entreprise</a:t>
            </a:r>
          </a:p>
          <a:p>
            <a:pPr marL="342900" indent="-342900">
              <a:buClr>
                <a:srgbClr val="990033"/>
              </a:buClr>
              <a:buFont typeface="Arial" panose="020B0604020202020204" pitchFamily="34" charset="0"/>
              <a:buChar char="•"/>
            </a:pPr>
            <a:r>
              <a:rPr lang="fr-BE" sz="2000" dirty="0" smtClean="0"/>
              <a:t>Pérennisation des savoirs faire</a:t>
            </a:r>
          </a:p>
          <a:p>
            <a:pPr marL="342900" indent="-342900">
              <a:buClr>
                <a:srgbClr val="990033"/>
              </a:buClr>
              <a:buFont typeface="Arial" panose="020B0604020202020204" pitchFamily="34" charset="0"/>
              <a:buChar char="•"/>
            </a:pPr>
            <a:r>
              <a:rPr lang="fr-BE" sz="2000" dirty="0" smtClean="0"/>
              <a:t>Tuteur en entreprise: Réduction ONSS groupe cible Tuteur ( Bruxelles) – Prime dans le cadre des contrats de formation en alternance </a:t>
            </a:r>
          </a:p>
          <a:p>
            <a:pPr>
              <a:buClr>
                <a:srgbClr val="990033"/>
              </a:buClr>
            </a:pPr>
            <a:endParaRPr lang="fr-BE" sz="2000" dirty="0" smtClean="0"/>
          </a:p>
        </p:txBody>
      </p:sp>
    </p:spTree>
    <p:extLst>
      <p:ext uri="{BB962C8B-B14F-4D97-AF65-F5344CB8AC3E}">
        <p14:creationId xmlns:p14="http://schemas.microsoft.com/office/powerpoint/2010/main" val="155807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2348880"/>
            <a:ext cx="885666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fr-BE" sz="2400" dirty="0" smtClean="0">
                <a:solidFill>
                  <a:schemeClr val="accent4"/>
                </a:solidFill>
              </a:rPr>
              <a:t>La validation des compétence permet, à toute personne de </a:t>
            </a:r>
            <a:r>
              <a:rPr lang="fr-BE" sz="2400" b="1" dirty="0" smtClean="0">
                <a:solidFill>
                  <a:schemeClr val="accent4"/>
                </a:solidFill>
              </a:rPr>
              <a:t>plus de 18 ans, qui a acquis des compétences professionnelles </a:t>
            </a:r>
            <a:r>
              <a:rPr lang="fr-BE" sz="2400" dirty="0" smtClean="0">
                <a:solidFill>
                  <a:schemeClr val="accent4"/>
                </a:solidFill>
              </a:rPr>
              <a:t>mais pas de diplôme, de les faire valider officiellement</a:t>
            </a:r>
          </a:p>
          <a:p>
            <a:pPr algn="ctr" eaLnBrk="0" hangingPunct="0">
              <a:spcBef>
                <a:spcPct val="50000"/>
              </a:spcBef>
            </a:pPr>
            <a:r>
              <a:rPr lang="fr-BE" sz="2400" b="1" dirty="0" smtClean="0">
                <a:solidFill>
                  <a:srgbClr val="990033"/>
                </a:solidFill>
              </a:rPr>
              <a:t>Comment  ?</a:t>
            </a:r>
          </a:p>
          <a:p>
            <a:pPr algn="ctr" eaLnBrk="0" hangingPunct="0">
              <a:spcBef>
                <a:spcPct val="50000"/>
              </a:spcBef>
            </a:pPr>
            <a:r>
              <a:rPr lang="fr-FR" altLang="ja-JP" sz="2400" b="1" dirty="0"/>
              <a:t>En obtenant un ou plusieurs </a:t>
            </a:r>
            <a:r>
              <a:rPr lang="fr-FR" altLang="ja-JP" sz="2400" b="1" dirty="0" smtClean="0"/>
              <a:t>Titre(s) </a:t>
            </a:r>
            <a:r>
              <a:rPr lang="fr-FR" altLang="ja-JP" sz="2400" b="1" dirty="0"/>
              <a:t>de compétence  après avoir réussi une épreuve de </a:t>
            </a:r>
            <a:r>
              <a:rPr lang="fr-FR" altLang="ja-JP" sz="2400" b="1" dirty="0" smtClean="0"/>
              <a:t>validation </a:t>
            </a:r>
            <a:r>
              <a:rPr lang="fr-FR" altLang="ja-JP" sz="2400" dirty="0"/>
              <a:t>(mise en situation évaluée par un jury de professionnels</a:t>
            </a:r>
            <a:r>
              <a:rPr lang="fr-FR" altLang="ja-JP" sz="2400" dirty="0" smtClean="0"/>
              <a:t>)</a:t>
            </a:r>
            <a:r>
              <a:rPr lang="fr-FR" altLang="ja-JP" sz="2400" b="1" dirty="0" smtClean="0"/>
              <a:t> dans un Centre de validation des compétences agréé</a:t>
            </a:r>
            <a:endParaRPr lang="fr-FR" sz="2400" dirty="0">
              <a:solidFill>
                <a:srgbClr val="990033"/>
              </a:solidFill>
            </a:endParaRPr>
          </a:p>
        </p:txBody>
      </p:sp>
    </p:spTree>
    <p:extLst>
      <p:ext uri="{BB962C8B-B14F-4D97-AF65-F5344CB8AC3E}">
        <p14:creationId xmlns:p14="http://schemas.microsoft.com/office/powerpoint/2010/main" val="1920257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1988840"/>
            <a:ext cx="7560840" cy="3046988"/>
          </a:xfrm>
          <a:prstGeom prst="rect">
            <a:avLst/>
          </a:prstGeom>
        </p:spPr>
        <p:txBody>
          <a:bodyPr wrap="square">
            <a:spAutoFit/>
          </a:bodyPr>
          <a:lstStyle/>
          <a:p>
            <a:pPr algn="ctr"/>
            <a:endParaRPr lang="fr-BE" sz="2400" dirty="0">
              <a:solidFill>
                <a:srgbClr val="990033"/>
              </a:solidFill>
              <a:effectLst>
                <a:outerShdw blurRad="38100" dist="38100" dir="2700000" algn="tl">
                  <a:srgbClr val="000000">
                    <a:alpha val="43137"/>
                  </a:srgbClr>
                </a:outerShdw>
              </a:effectLst>
              <a:ea typeface="ヒラギノ角ゴ Pro W3" pitchFamily="112" charset="-128"/>
              <a:cs typeface="+mn-cs"/>
            </a:endParaRPr>
          </a:p>
          <a:p>
            <a:pPr marL="285750" indent="-285750" algn="ctr">
              <a:buFont typeface="Arial" panose="020B0604020202020204" pitchFamily="34" charset="0"/>
              <a:buChar char="•"/>
            </a:pPr>
            <a:endParaRPr lang="fr-BE" sz="2400" dirty="0" smtClean="0">
              <a:solidFill>
                <a:srgbClr val="990033"/>
              </a:solidFill>
              <a:effectLst>
                <a:outerShdw blurRad="38100" dist="38100" dir="2700000" algn="tl">
                  <a:srgbClr val="000000">
                    <a:alpha val="43137"/>
                  </a:srgbClr>
                </a:outerShdw>
              </a:effectLst>
              <a:ea typeface="ヒラギノ角ゴ Pro W3" pitchFamily="112" charset="-128"/>
              <a:cs typeface="+mn-cs"/>
            </a:endParaRPr>
          </a:p>
          <a:p>
            <a:pPr marL="285750" indent="-285750" algn="ctr">
              <a:buFont typeface="Arial" panose="020B0604020202020204" pitchFamily="34" charset="0"/>
              <a:buChar char="•"/>
            </a:pPr>
            <a:endParaRPr lang="fr-BE" sz="2400" dirty="0">
              <a:solidFill>
                <a:srgbClr val="990033"/>
              </a:solidFill>
              <a:effectLst>
                <a:outerShdw blurRad="38100" dist="38100" dir="2700000" algn="tl">
                  <a:srgbClr val="000000">
                    <a:alpha val="43137"/>
                  </a:srgbClr>
                </a:outerShdw>
              </a:effectLst>
              <a:ea typeface="ヒラギノ角ゴ Pro W3" pitchFamily="112" charset="-128"/>
              <a:cs typeface="+mn-cs"/>
            </a:endParaRPr>
          </a:p>
          <a:p>
            <a:pPr marL="285750" indent="-285750">
              <a:buFont typeface="Arial" panose="020B0604020202020204" pitchFamily="34" charset="0"/>
              <a:buChar char="•"/>
            </a:pPr>
            <a:r>
              <a:rPr lang="fr-BE" sz="2400" dirty="0" smtClean="0">
                <a:solidFill>
                  <a:srgbClr val="990033"/>
                </a:solidFill>
                <a:effectLst>
                  <a:outerShdw blurRad="38100" dist="38100" dir="2700000" algn="tl">
                    <a:srgbClr val="000000">
                      <a:alpha val="43137"/>
                    </a:srgbClr>
                  </a:outerShdw>
                </a:effectLst>
                <a:ea typeface="ヒラギノ角ゴ Pro W3" pitchFamily="112" charset="-128"/>
                <a:cs typeface="+mn-cs"/>
              </a:rPr>
              <a:t>4 étapes pour obtenir un Titre de compétence</a:t>
            </a:r>
          </a:p>
          <a:p>
            <a:pPr marL="285750" indent="-285750">
              <a:buFont typeface="Arial" panose="020B0604020202020204" pitchFamily="34" charset="0"/>
              <a:buChar char="•"/>
            </a:pPr>
            <a:r>
              <a:rPr lang="fr-BE" sz="2400" dirty="0" smtClean="0">
                <a:solidFill>
                  <a:srgbClr val="990033"/>
                </a:solidFill>
                <a:effectLst>
                  <a:outerShdw blurRad="38100" dist="38100" dir="2700000" algn="tl">
                    <a:srgbClr val="000000">
                      <a:alpha val="43137"/>
                    </a:srgbClr>
                  </a:outerShdw>
                </a:effectLst>
                <a:ea typeface="ヒラギノ角ゴ Pro W3" pitchFamily="112" charset="-128"/>
                <a:cs typeface="+mn-cs"/>
              </a:rPr>
              <a:t>Les garanties Qualité</a:t>
            </a:r>
          </a:p>
          <a:p>
            <a:pPr marL="285750" indent="-285750">
              <a:buFont typeface="Arial" panose="020B0604020202020204" pitchFamily="34" charset="0"/>
              <a:buChar char="•"/>
            </a:pPr>
            <a:r>
              <a:rPr lang="fr-BE" sz="2400" b="1" dirty="0">
                <a:solidFill>
                  <a:srgbClr val="990033"/>
                </a:solidFill>
                <a:effectLst>
                  <a:outerShdw blurRad="38100" dist="38100" dir="2700000" algn="tl">
                    <a:srgbClr val="000000">
                      <a:alpha val="43137"/>
                    </a:srgbClr>
                  </a:outerShdw>
                </a:effectLst>
                <a:ea typeface="ヒラギノ角ゴ Pro W3" pitchFamily="112" charset="-128"/>
                <a:cs typeface="+mn-cs"/>
              </a:rPr>
              <a:t>Les avantages pour les candidats et les employeurs</a:t>
            </a:r>
          </a:p>
          <a:p>
            <a:pPr marL="285750" indent="-285750">
              <a:buFont typeface="Arial" panose="020B0604020202020204" pitchFamily="34" charset="0"/>
              <a:buChar char="•"/>
            </a:pPr>
            <a:r>
              <a:rPr lang="fr-BE" sz="2400" dirty="0" smtClean="0">
                <a:solidFill>
                  <a:srgbClr val="FF9900"/>
                </a:solidFill>
                <a:effectLst>
                  <a:outerShdw blurRad="38100" dist="38100" dir="2700000" algn="tl">
                    <a:srgbClr val="000000">
                      <a:alpha val="43137"/>
                    </a:srgbClr>
                  </a:outerShdw>
                </a:effectLst>
                <a:ea typeface="ヒラギノ角ゴ Pro W3" pitchFamily="112" charset="-128"/>
                <a:cs typeface="+mn-cs"/>
              </a:rPr>
              <a:t>Evolutions et expérimentations méthodologiques</a:t>
            </a:r>
            <a:endParaRPr lang="fr-BE" sz="2400" dirty="0">
              <a:solidFill>
                <a:srgbClr val="FF9900"/>
              </a:solidFill>
              <a:ea typeface="ヒラギノ角ゴ Pro W3" pitchFamily="112" charset="-128"/>
              <a:cs typeface="+mn-cs"/>
            </a:endParaRPr>
          </a:p>
          <a:p>
            <a:endParaRPr lang="fr-BE" sz="2400" dirty="0"/>
          </a:p>
        </p:txBody>
      </p:sp>
    </p:spTree>
    <p:extLst>
      <p:ext uri="{BB962C8B-B14F-4D97-AF65-F5344CB8AC3E}">
        <p14:creationId xmlns:p14="http://schemas.microsoft.com/office/powerpoint/2010/main" val="2844311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204864"/>
            <a:ext cx="8208912" cy="2739211"/>
          </a:xfrm>
          <a:prstGeom prst="rect">
            <a:avLst/>
          </a:prstGeom>
        </p:spPr>
        <p:txBody>
          <a:bodyPr wrap="square">
            <a:spAutoFit/>
          </a:bodyPr>
          <a:lstStyle/>
          <a:p>
            <a:pPr marL="0" indent="0" algn="ctr">
              <a:buNone/>
            </a:pPr>
            <a:r>
              <a:rPr lang="fr-BE" sz="2800" b="1" kern="0" cap="small" dirty="0" smtClean="0">
                <a:solidFill>
                  <a:srgbClr val="990033"/>
                </a:solidFill>
                <a:effectLst>
                  <a:outerShdw blurRad="38100" dist="38100" dir="2700000" algn="tl">
                    <a:srgbClr val="000000">
                      <a:alpha val="43137"/>
                    </a:srgbClr>
                  </a:outerShdw>
                </a:effectLst>
                <a:ea typeface="ヒラギノ角ゴ Pro W3" pitchFamily="112" charset="-128"/>
              </a:rPr>
              <a:t>5. Evolutions </a:t>
            </a:r>
            <a:r>
              <a:rPr lang="fr-BE" sz="2800" b="1" kern="0" cap="small" dirty="0">
                <a:solidFill>
                  <a:srgbClr val="990033"/>
                </a:solidFill>
                <a:effectLst>
                  <a:outerShdw blurRad="38100" dist="38100" dir="2700000" algn="tl">
                    <a:srgbClr val="000000">
                      <a:alpha val="43137"/>
                    </a:srgbClr>
                  </a:outerShdw>
                </a:effectLst>
                <a:ea typeface="ヒラギノ角ゴ Pro W3" pitchFamily="112" charset="-128"/>
              </a:rPr>
              <a:t>et expérimentations méthodologiques</a:t>
            </a:r>
          </a:p>
          <a:p>
            <a:r>
              <a:rPr lang="fr-BE" dirty="0" smtClean="0"/>
              <a:t> </a:t>
            </a:r>
          </a:p>
          <a:p>
            <a:pPr>
              <a:buFontTx/>
              <a:buChar char="-"/>
            </a:pPr>
            <a:r>
              <a:rPr lang="fr-BE" dirty="0" smtClean="0"/>
              <a:t> </a:t>
            </a:r>
            <a:r>
              <a:rPr lang="fr-BE" sz="2000" dirty="0" smtClean="0"/>
              <a:t>Reconnaissance de acquis de formation (RAF)</a:t>
            </a:r>
          </a:p>
          <a:p>
            <a:pPr>
              <a:buFontTx/>
              <a:buChar char="-"/>
            </a:pPr>
            <a:r>
              <a:rPr lang="fr-BE" sz="2000" dirty="0" smtClean="0"/>
              <a:t> Expérimentation </a:t>
            </a:r>
            <a:r>
              <a:rPr lang="fr-BE" sz="2000" dirty="0"/>
              <a:t>de validation en et par </a:t>
            </a:r>
            <a:r>
              <a:rPr lang="fr-BE" sz="2000" dirty="0" smtClean="0"/>
              <a:t>entreprise </a:t>
            </a:r>
            <a:endParaRPr lang="fr-BE" sz="2000" dirty="0"/>
          </a:p>
          <a:p>
            <a:pPr>
              <a:buFontTx/>
              <a:buChar char="-"/>
            </a:pPr>
            <a:r>
              <a:rPr lang="fr-BE" sz="2000" dirty="0" smtClean="0"/>
              <a:t> </a:t>
            </a:r>
            <a:r>
              <a:rPr lang="fr-BE" sz="2000" dirty="0"/>
              <a:t>Approche dossier</a:t>
            </a:r>
          </a:p>
          <a:p>
            <a:endParaRPr lang="fr-BE" dirty="0"/>
          </a:p>
          <a:p>
            <a:endParaRPr lang="fr-BE" dirty="0"/>
          </a:p>
        </p:txBody>
      </p:sp>
    </p:spTree>
    <p:extLst>
      <p:ext uri="{BB962C8B-B14F-4D97-AF65-F5344CB8AC3E}">
        <p14:creationId xmlns:p14="http://schemas.microsoft.com/office/powerpoint/2010/main" val="33826715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txBox="1">
            <a:spLocks noChangeArrowheads="1"/>
          </p:cNvSpPr>
          <p:nvPr/>
        </p:nvSpPr>
        <p:spPr bwMode="auto">
          <a:xfrm>
            <a:off x="827088" y="2276475"/>
            <a:ext cx="7993062" cy="257492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a:solidFill>
                  <a:schemeClr val="tx1"/>
                </a:solidFill>
                <a:latin typeface="Arial" charset="0"/>
                <a:ea typeface="ヒラギノ角ゴ Pro W3" pitchFamily="112" charset="-128"/>
              </a:defRPr>
            </a:lvl1pPr>
            <a:lvl2pPr marL="742950" indent="-285750">
              <a:defRPr sz="2600">
                <a:solidFill>
                  <a:schemeClr val="tx1"/>
                </a:solidFill>
                <a:latin typeface="Arial" charset="0"/>
                <a:ea typeface="ヒラギノ角ゴ Pro W3" pitchFamily="112" charset="-128"/>
              </a:defRPr>
            </a:lvl2pPr>
            <a:lvl3pPr marL="1143000" indent="-228600">
              <a:defRPr sz="2600">
                <a:solidFill>
                  <a:schemeClr val="tx1"/>
                </a:solidFill>
                <a:latin typeface="Arial" charset="0"/>
                <a:ea typeface="ヒラギノ角ゴ Pro W3" pitchFamily="112" charset="-128"/>
              </a:defRPr>
            </a:lvl3pPr>
            <a:lvl4pPr marL="1600200" indent="-228600">
              <a:defRPr sz="2600">
                <a:solidFill>
                  <a:schemeClr val="tx1"/>
                </a:solidFill>
                <a:latin typeface="Arial" charset="0"/>
                <a:ea typeface="ヒラギノ角ゴ Pro W3" pitchFamily="112" charset="-128"/>
              </a:defRPr>
            </a:lvl4pPr>
            <a:lvl5pPr marL="2057400" indent="-228600">
              <a:defRPr sz="26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6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6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6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600">
                <a:solidFill>
                  <a:schemeClr val="tx1"/>
                </a:solidFill>
                <a:latin typeface="Arial" charset="0"/>
                <a:ea typeface="ヒラギノ角ゴ Pro W3" pitchFamily="112" charset="-128"/>
              </a:defRPr>
            </a:lvl9pPr>
          </a:lstStyle>
          <a:p>
            <a:pPr algn="ctr">
              <a:defRPr/>
            </a:pPr>
            <a:r>
              <a:rPr lang="fr-BE" sz="3400" b="1" dirty="0" smtClean="0">
                <a:solidFill>
                  <a:srgbClr val="9F054C"/>
                </a:solidFill>
                <a:latin typeface="Arial Narrow" panose="020B0606020202030204" pitchFamily="34" charset="0"/>
                <a:ea typeface="ヒラギノ角ゴ Pro W3"/>
                <a:cs typeface="ヒラギノ角ゴ Pro W3"/>
              </a:rPr>
              <a:t>3 scénarios de Validation</a:t>
            </a:r>
            <a:r>
              <a:rPr lang="fr-BE" sz="2000" b="1" dirty="0" smtClean="0">
                <a:solidFill>
                  <a:srgbClr val="000000"/>
                </a:solidFill>
                <a:latin typeface="Arial Narrow" panose="020B0606020202030204" pitchFamily="34" charset="0"/>
              </a:rPr>
              <a:t> </a:t>
            </a:r>
            <a:r>
              <a:rPr lang="fr-BE" sz="3400" b="1" dirty="0">
                <a:solidFill>
                  <a:srgbClr val="9F054C"/>
                </a:solidFill>
                <a:latin typeface="Arial Narrow" panose="020B0606020202030204" pitchFamily="34" charset="0"/>
                <a:ea typeface="ヒラギノ角ゴ Pro W3"/>
                <a:cs typeface="ヒラギノ角ゴ Pro W3"/>
              </a:rPr>
              <a:t>des</a:t>
            </a:r>
            <a:r>
              <a:rPr lang="fr-BE" sz="2000" b="1" dirty="0" smtClean="0">
                <a:solidFill>
                  <a:srgbClr val="000000"/>
                </a:solidFill>
                <a:latin typeface="Arial Narrow" panose="020B0606020202030204" pitchFamily="34" charset="0"/>
              </a:rPr>
              <a:t>  </a:t>
            </a:r>
            <a:r>
              <a:rPr lang="fr-BE" sz="3400" b="1" dirty="0">
                <a:solidFill>
                  <a:srgbClr val="9F054C"/>
                </a:solidFill>
                <a:latin typeface="Arial Narrow" panose="020B0606020202030204" pitchFamily="34" charset="0"/>
                <a:ea typeface="ヒラギノ角ゴ Pro W3"/>
                <a:cs typeface="ヒラギノ角ゴ Pro W3"/>
              </a:rPr>
              <a:t>travailleurs</a:t>
            </a:r>
          </a:p>
          <a:p>
            <a:pPr algn="just">
              <a:defRPr/>
            </a:pPr>
            <a:endParaRPr lang="fr-BE" sz="2000" b="1" dirty="0">
              <a:solidFill>
                <a:srgbClr val="000000"/>
              </a:solidFill>
              <a:latin typeface="Arial Narrow" panose="020B0606020202030204" pitchFamily="34" charset="0"/>
            </a:endParaRPr>
          </a:p>
          <a:p>
            <a:pPr marL="800100" lvl="1" indent="-457200" algn="just">
              <a:buFont typeface="+mj-lt"/>
              <a:buAutoNum type="arabicPeriod"/>
              <a:defRPr/>
            </a:pPr>
            <a:r>
              <a:rPr lang="fr-BE" sz="2000" b="1" dirty="0" smtClean="0">
                <a:solidFill>
                  <a:srgbClr val="000000"/>
                </a:solidFill>
                <a:latin typeface="Arial Narrow" panose="020B0606020202030204" pitchFamily="34" charset="0"/>
              </a:rPr>
              <a:t>Approche </a:t>
            </a:r>
            <a:r>
              <a:rPr lang="fr-BE" sz="2000" b="1" dirty="0" smtClean="0">
                <a:solidFill>
                  <a:srgbClr val="9F054C"/>
                </a:solidFill>
                <a:latin typeface="Arial Narrow" panose="020B0606020202030204" pitchFamily="34" charset="0"/>
              </a:rPr>
              <a:t>individuelle</a:t>
            </a:r>
            <a:r>
              <a:rPr lang="fr-BE" sz="2000" b="1" dirty="0" smtClean="0">
                <a:solidFill>
                  <a:srgbClr val="000000"/>
                </a:solidFill>
                <a:latin typeface="Arial Narrow" panose="020B0606020202030204" pitchFamily="34" charset="0"/>
              </a:rPr>
              <a:t> vers un Centre de validation</a:t>
            </a:r>
          </a:p>
          <a:p>
            <a:pPr marL="800100" lvl="1" indent="-457200" algn="just">
              <a:buFont typeface="+mj-lt"/>
              <a:buAutoNum type="arabicPeriod"/>
              <a:defRPr/>
            </a:pPr>
            <a:endParaRPr lang="fr-BE" sz="2000" b="1" dirty="0">
              <a:solidFill>
                <a:srgbClr val="000000"/>
              </a:solidFill>
              <a:latin typeface="Arial Narrow" panose="020B0606020202030204" pitchFamily="34" charset="0"/>
            </a:endParaRPr>
          </a:p>
          <a:p>
            <a:pPr marL="800100" lvl="1" indent="-457200" algn="just">
              <a:buFont typeface="+mj-lt"/>
              <a:buAutoNum type="arabicPeriod"/>
              <a:defRPr/>
            </a:pPr>
            <a:r>
              <a:rPr lang="fr-BE" sz="2000" b="1" dirty="0" smtClean="0">
                <a:solidFill>
                  <a:srgbClr val="000000"/>
                </a:solidFill>
                <a:latin typeface="Arial Narrow" panose="020B0606020202030204" pitchFamily="34" charset="0"/>
              </a:rPr>
              <a:t>Approche </a:t>
            </a:r>
            <a:r>
              <a:rPr lang="fr-BE" sz="2000" b="1" dirty="0" smtClean="0">
                <a:solidFill>
                  <a:srgbClr val="9F054C"/>
                </a:solidFill>
                <a:latin typeface="Arial Narrow" panose="020B0606020202030204" pitchFamily="34" charset="0"/>
              </a:rPr>
              <a:t>collective</a:t>
            </a:r>
            <a:r>
              <a:rPr lang="fr-BE" sz="2000" b="1" dirty="0" smtClean="0">
                <a:solidFill>
                  <a:srgbClr val="000000"/>
                </a:solidFill>
                <a:latin typeface="Arial Narrow" panose="020B0606020202030204" pitchFamily="34" charset="0"/>
              </a:rPr>
              <a:t> pour une </a:t>
            </a:r>
            <a:r>
              <a:rPr lang="fr-BE" sz="2000" b="1" dirty="0">
                <a:solidFill>
                  <a:srgbClr val="000000"/>
                </a:solidFill>
                <a:latin typeface="Arial Narrow" panose="020B0606020202030204" pitchFamily="34" charset="0"/>
              </a:rPr>
              <a:t>entreprise en </a:t>
            </a:r>
            <a:r>
              <a:rPr lang="fr-BE" sz="2000" b="1" dirty="0" smtClean="0">
                <a:solidFill>
                  <a:srgbClr val="9F054C"/>
                </a:solidFill>
                <a:latin typeface="Arial Narrow" panose="020B0606020202030204" pitchFamily="34" charset="0"/>
              </a:rPr>
              <a:t>restructuration</a:t>
            </a:r>
          </a:p>
          <a:p>
            <a:pPr marL="800100" lvl="1" indent="-457200" algn="just">
              <a:buFont typeface="+mj-lt"/>
              <a:buAutoNum type="arabicPeriod"/>
              <a:defRPr/>
            </a:pPr>
            <a:endParaRPr lang="fr-BE" sz="2000" b="1" dirty="0" smtClean="0">
              <a:solidFill>
                <a:srgbClr val="000000"/>
              </a:solidFill>
              <a:latin typeface="Arial Narrow" panose="020B0606020202030204" pitchFamily="34" charset="0"/>
            </a:endParaRPr>
          </a:p>
          <a:p>
            <a:pPr marL="800100" lvl="1" indent="-457200" algn="just">
              <a:buFont typeface="+mj-lt"/>
              <a:buAutoNum type="arabicPeriod"/>
              <a:defRPr/>
            </a:pPr>
            <a:r>
              <a:rPr lang="fr-BE" sz="2000" b="1" dirty="0" smtClean="0">
                <a:solidFill>
                  <a:srgbClr val="000000"/>
                </a:solidFill>
                <a:latin typeface="Arial Narrow" panose="020B0606020202030204" pitchFamily="34" charset="0"/>
              </a:rPr>
              <a:t>Approche </a:t>
            </a:r>
            <a:r>
              <a:rPr lang="fr-BE" sz="2000" b="1" dirty="0" smtClean="0">
                <a:solidFill>
                  <a:srgbClr val="9F054C"/>
                </a:solidFill>
                <a:latin typeface="Arial Narrow" panose="020B0606020202030204" pitchFamily="34" charset="0"/>
              </a:rPr>
              <a:t>collective</a:t>
            </a:r>
            <a:r>
              <a:rPr lang="fr-BE" sz="2000" b="1" dirty="0" smtClean="0">
                <a:solidFill>
                  <a:srgbClr val="000000"/>
                </a:solidFill>
                <a:latin typeface="Arial Narrow" panose="020B0606020202030204" pitchFamily="34" charset="0"/>
              </a:rPr>
              <a:t> pour une entreprise dans le cadre RH</a:t>
            </a:r>
            <a:endParaRPr lang="fr-BE" sz="2000" b="1" dirty="0">
              <a:solidFill>
                <a:srgbClr val="000000"/>
              </a:solidFill>
              <a:latin typeface="Arial Narrow" panose="020B0606020202030204" pitchFamily="34" charset="0"/>
            </a:endParaRPr>
          </a:p>
          <a:p>
            <a:pPr marL="342900" lvl="1" indent="0" algn="just">
              <a:defRPr/>
            </a:pPr>
            <a:endParaRPr lang="fr-BE" sz="1500" b="1"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22301224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p:cNvSpPr txBox="1">
            <a:spLocks noChangeArrowheads="1"/>
          </p:cNvSpPr>
          <p:nvPr/>
        </p:nvSpPr>
        <p:spPr bwMode="auto">
          <a:xfrm>
            <a:off x="684213" y="2349500"/>
            <a:ext cx="79200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itchFamily="34" charset="0"/>
              </a:defRPr>
            </a:lvl1pPr>
            <a:lvl2pPr>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marL="0" lvl="1">
              <a:spcBef>
                <a:spcPct val="0"/>
              </a:spcBef>
              <a:buFontTx/>
              <a:buNone/>
            </a:pPr>
            <a:r>
              <a:rPr lang="fr-BE" altLang="fr-FR" b="1">
                <a:solidFill>
                  <a:srgbClr val="000000"/>
                </a:solidFill>
                <a:latin typeface="Arial Narrow" panose="020B0606020202030204" pitchFamily="34" charset="0"/>
              </a:rPr>
              <a:t>1. Approche </a:t>
            </a:r>
            <a:r>
              <a:rPr lang="fr-BE" altLang="fr-FR" b="1">
                <a:solidFill>
                  <a:srgbClr val="9F054C"/>
                </a:solidFill>
                <a:latin typeface="Arial Narrow" panose="020B0606020202030204" pitchFamily="34" charset="0"/>
              </a:rPr>
              <a:t>individuelle</a:t>
            </a:r>
            <a:r>
              <a:rPr lang="fr-BE" altLang="fr-FR" b="1">
                <a:solidFill>
                  <a:srgbClr val="000000"/>
                </a:solidFill>
                <a:latin typeface="Arial Narrow" panose="020B0606020202030204" pitchFamily="34" charset="0"/>
              </a:rPr>
              <a:t> vers un Centre de validation</a:t>
            </a:r>
            <a:endParaRPr lang="fr-BE" altLang="fr-FR" sz="1800">
              <a:latin typeface="Arial" panose="020B0604020202020204" pitchFamily="34" charset="0"/>
            </a:endParaRPr>
          </a:p>
        </p:txBody>
      </p:sp>
      <p:sp>
        <p:nvSpPr>
          <p:cNvPr id="3" name="ZoneTexte 2"/>
          <p:cNvSpPr txBox="1"/>
          <p:nvPr/>
        </p:nvSpPr>
        <p:spPr>
          <a:xfrm>
            <a:off x="250825" y="3284538"/>
            <a:ext cx="3168650" cy="2554545"/>
          </a:xfrm>
          <a:prstGeom prst="rect">
            <a:avLst/>
          </a:prstGeom>
          <a:noFill/>
        </p:spPr>
        <p:txBody>
          <a:bodyPr>
            <a:spAutoFit/>
          </a:bodyPr>
          <a:lstStyle/>
          <a:p>
            <a:pPr marL="342900" indent="-342900">
              <a:buFontTx/>
              <a:buAutoNum type="arabicPeriod"/>
              <a:defRPr/>
            </a:pPr>
            <a:r>
              <a:rPr lang="fr-BE" sz="2000" dirty="0"/>
              <a:t>Le travailleur est informé</a:t>
            </a:r>
          </a:p>
          <a:p>
            <a:pPr>
              <a:defRPr/>
            </a:pPr>
            <a:endParaRPr lang="fr-BE" sz="2000" dirty="0"/>
          </a:p>
          <a:p>
            <a:pPr marL="355600" indent="-355600">
              <a:defRPr/>
            </a:pPr>
            <a:r>
              <a:rPr lang="fr-BE" sz="2000" dirty="0"/>
              <a:t>2.   Le travailleur va dans un                    Centre de validation :</a:t>
            </a:r>
          </a:p>
          <a:p>
            <a:pPr>
              <a:defRPr/>
            </a:pPr>
            <a:endParaRPr lang="fr-BE" sz="2000" dirty="0"/>
          </a:p>
          <a:p>
            <a:pPr marL="800100" lvl="1" indent="-342900">
              <a:buFont typeface="+mj-lt"/>
              <a:buAutoNum type="alphaLcPeriod"/>
              <a:defRPr/>
            </a:pPr>
            <a:r>
              <a:rPr lang="fr-BE" sz="2000" dirty="0"/>
              <a:t>Guidance</a:t>
            </a:r>
          </a:p>
          <a:p>
            <a:pPr marL="800100" lvl="1" indent="-342900">
              <a:buFont typeface="+mj-lt"/>
              <a:buAutoNum type="alphaLcPeriod"/>
              <a:defRPr/>
            </a:pPr>
            <a:r>
              <a:rPr lang="fr-BE" sz="2000" dirty="0"/>
              <a:t>Evaluation</a:t>
            </a:r>
          </a:p>
          <a:p>
            <a:pPr marL="800100" lvl="1" indent="-342900">
              <a:buFont typeface="+mj-lt"/>
              <a:buAutoNum type="alphaLcPeriod"/>
              <a:defRPr/>
            </a:pPr>
            <a:r>
              <a:rPr lang="fr-BE" sz="2000" dirty="0"/>
              <a:t>Résultats</a:t>
            </a:r>
          </a:p>
        </p:txBody>
      </p:sp>
      <p:pic>
        <p:nvPicPr>
          <p:cNvPr id="8196" name="Picture 2" descr="C:\Users\kock\AppData\Local\Temp\video construct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3141663"/>
            <a:ext cx="424815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365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oneTexte 1"/>
          <p:cNvSpPr txBox="1">
            <a:spLocks noChangeArrowheads="1"/>
          </p:cNvSpPr>
          <p:nvPr/>
        </p:nvSpPr>
        <p:spPr bwMode="auto">
          <a:xfrm>
            <a:off x="365125" y="2205038"/>
            <a:ext cx="82089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itchFamily="34" charset="0"/>
              </a:defRPr>
            </a:lvl1pPr>
            <a:lvl2pPr>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marL="0" lvl="1">
              <a:spcBef>
                <a:spcPct val="0"/>
              </a:spcBef>
              <a:buFontTx/>
              <a:buNone/>
            </a:pPr>
            <a:r>
              <a:rPr lang="fr-BE" altLang="fr-FR" b="1">
                <a:solidFill>
                  <a:srgbClr val="000000"/>
                </a:solidFill>
                <a:latin typeface="Arial Narrow" panose="020B0606020202030204" pitchFamily="34" charset="0"/>
              </a:rPr>
              <a:t>2. Approche </a:t>
            </a:r>
            <a:r>
              <a:rPr lang="fr-BE" altLang="fr-FR" b="1">
                <a:solidFill>
                  <a:srgbClr val="9F054C"/>
                </a:solidFill>
                <a:latin typeface="Arial Narrow" panose="020B0606020202030204" pitchFamily="34" charset="0"/>
              </a:rPr>
              <a:t>collective</a:t>
            </a:r>
            <a:r>
              <a:rPr lang="fr-BE" altLang="fr-FR" b="1">
                <a:solidFill>
                  <a:srgbClr val="000000"/>
                </a:solidFill>
                <a:latin typeface="Arial Narrow" panose="020B0606020202030204" pitchFamily="34" charset="0"/>
              </a:rPr>
              <a:t> pour entreprise en restructuration</a:t>
            </a:r>
            <a:endParaRPr lang="fr-BE" altLang="fr-FR" sz="1800">
              <a:latin typeface="Arial" panose="020B0604020202020204" pitchFamily="34" charset="0"/>
            </a:endParaRPr>
          </a:p>
        </p:txBody>
      </p:sp>
      <p:sp>
        <p:nvSpPr>
          <p:cNvPr id="9219" name="ZoneTexte 2"/>
          <p:cNvSpPr txBox="1">
            <a:spLocks noChangeArrowheads="1"/>
          </p:cNvSpPr>
          <p:nvPr/>
        </p:nvSpPr>
        <p:spPr bwMode="auto">
          <a:xfrm>
            <a:off x="250825" y="2871788"/>
            <a:ext cx="3168650"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itchFamily="34" charset="0"/>
              </a:defRPr>
            </a:lvl1pPr>
            <a:lvl2pPr marL="800100" indent="-34290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spcBef>
                <a:spcPct val="0"/>
              </a:spcBef>
              <a:buFontTx/>
              <a:buAutoNum type="arabicPeriod"/>
            </a:pPr>
            <a:r>
              <a:rPr lang="fr-BE" altLang="fr-FR" sz="1800">
                <a:latin typeface="Arial" panose="020B0604020202020204" pitchFamily="34" charset="0"/>
              </a:rPr>
              <a:t>Information employeur/travailleurs</a:t>
            </a:r>
          </a:p>
          <a:p>
            <a:pPr>
              <a:spcBef>
                <a:spcPct val="0"/>
              </a:spcBef>
              <a:buFont typeface="Calibri" pitchFamily="34" charset="0"/>
              <a:buAutoNum type="arabicPeriod"/>
            </a:pPr>
            <a:r>
              <a:rPr lang="fr-BE" altLang="fr-FR" sz="1800">
                <a:latin typeface="Arial" panose="020B0604020202020204" pitchFamily="34" charset="0"/>
              </a:rPr>
              <a:t>Négociation employeur/travailleurs</a:t>
            </a:r>
          </a:p>
          <a:p>
            <a:pPr>
              <a:spcBef>
                <a:spcPct val="0"/>
              </a:spcBef>
              <a:buFont typeface="Calibri" pitchFamily="34" charset="0"/>
              <a:buAutoNum type="arabicPeriod"/>
            </a:pPr>
            <a:r>
              <a:rPr lang="fr-BE" altLang="fr-FR" sz="1800">
                <a:latin typeface="Arial" panose="020B0604020202020204" pitchFamily="34" charset="0"/>
              </a:rPr>
              <a:t>Quand ?</a:t>
            </a:r>
          </a:p>
          <a:p>
            <a:pPr lvl="1">
              <a:spcBef>
                <a:spcPct val="0"/>
              </a:spcBef>
              <a:buFont typeface="Calibri" pitchFamily="34" charset="0"/>
              <a:buAutoNum type="alphaLcPeriod"/>
            </a:pPr>
            <a:r>
              <a:rPr lang="fr-BE" altLang="fr-FR" sz="1600">
                <a:latin typeface="Arial" panose="020B0604020202020204" pitchFamily="34" charset="0"/>
              </a:rPr>
              <a:t>Avant Cel de reconv</a:t>
            </a:r>
          </a:p>
          <a:p>
            <a:pPr lvl="1">
              <a:spcBef>
                <a:spcPct val="0"/>
              </a:spcBef>
              <a:buFont typeface="Calibri" pitchFamily="34" charset="0"/>
              <a:buAutoNum type="alphaLcPeriod"/>
            </a:pPr>
            <a:r>
              <a:rPr lang="fr-BE" altLang="fr-FR" sz="1600">
                <a:latin typeface="Arial" panose="020B0604020202020204" pitchFamily="34" charset="0"/>
              </a:rPr>
              <a:t>Pdt Cel de reconv</a:t>
            </a:r>
          </a:p>
          <a:p>
            <a:pPr>
              <a:spcBef>
                <a:spcPct val="0"/>
              </a:spcBef>
              <a:buFont typeface="Calibri" pitchFamily="34" charset="0"/>
              <a:buAutoNum type="arabicPeriod"/>
            </a:pPr>
            <a:r>
              <a:rPr lang="fr-BE" altLang="fr-FR" sz="1800">
                <a:latin typeface="Arial" panose="020B0604020202020204" pitchFamily="34" charset="0"/>
              </a:rPr>
              <a:t>Où ?</a:t>
            </a:r>
          </a:p>
          <a:p>
            <a:pPr lvl="1">
              <a:spcBef>
                <a:spcPct val="0"/>
              </a:spcBef>
              <a:buFont typeface="Calibri" pitchFamily="34" charset="0"/>
              <a:buAutoNum type="alphaLcPeriod"/>
            </a:pPr>
            <a:r>
              <a:rPr lang="fr-BE" altLang="fr-FR" sz="1600">
                <a:latin typeface="Arial" panose="020B0604020202020204" pitchFamily="34" charset="0"/>
              </a:rPr>
              <a:t>Dans l’entreprise,</a:t>
            </a:r>
          </a:p>
          <a:p>
            <a:pPr lvl="1">
              <a:spcBef>
                <a:spcPct val="0"/>
              </a:spcBef>
              <a:buFont typeface="Calibri" pitchFamily="34" charset="0"/>
              <a:buAutoNum type="alphaLcPeriod"/>
            </a:pPr>
            <a:r>
              <a:rPr lang="fr-BE" altLang="fr-FR" sz="1600">
                <a:latin typeface="Arial" panose="020B0604020202020204" pitchFamily="34" charset="0"/>
              </a:rPr>
              <a:t>Dans Centre de val</a:t>
            </a:r>
          </a:p>
          <a:p>
            <a:pPr>
              <a:spcBef>
                <a:spcPct val="0"/>
              </a:spcBef>
              <a:buFont typeface="Calibri" pitchFamily="34" charset="0"/>
              <a:buAutoNum type="arabicPeriod"/>
            </a:pPr>
            <a:r>
              <a:rPr lang="fr-BE" altLang="fr-FR" sz="1800">
                <a:latin typeface="Arial" panose="020B0604020202020204" pitchFamily="34" charset="0"/>
              </a:rPr>
              <a:t>Réalisations</a:t>
            </a:r>
          </a:p>
          <a:p>
            <a:pPr lvl="1">
              <a:spcBef>
                <a:spcPct val="0"/>
              </a:spcBef>
              <a:buFont typeface="Calibri" pitchFamily="34" charset="0"/>
              <a:buAutoNum type="alphaLcPeriod"/>
            </a:pPr>
            <a:r>
              <a:rPr lang="fr-BE" altLang="fr-FR" sz="1600">
                <a:latin typeface="Arial" panose="020B0604020202020204" pitchFamily="34" charset="0"/>
              </a:rPr>
              <a:t>Guidance</a:t>
            </a:r>
          </a:p>
          <a:p>
            <a:pPr lvl="1">
              <a:spcBef>
                <a:spcPct val="0"/>
              </a:spcBef>
              <a:buFont typeface="Calibri" pitchFamily="34" charset="0"/>
              <a:buAutoNum type="alphaLcPeriod"/>
            </a:pPr>
            <a:r>
              <a:rPr lang="fr-BE" altLang="fr-FR" sz="1600">
                <a:latin typeface="Arial" panose="020B0604020202020204" pitchFamily="34" charset="0"/>
              </a:rPr>
              <a:t>Evaluation</a:t>
            </a:r>
          </a:p>
          <a:p>
            <a:pPr lvl="1">
              <a:spcBef>
                <a:spcPct val="0"/>
              </a:spcBef>
              <a:buFont typeface="Calibri" pitchFamily="34" charset="0"/>
              <a:buAutoNum type="alphaLcPeriod"/>
            </a:pPr>
            <a:r>
              <a:rPr lang="fr-BE" altLang="fr-FR" sz="1600">
                <a:latin typeface="Arial" panose="020B0604020202020204" pitchFamily="34" charset="0"/>
              </a:rPr>
              <a:t>Résultats</a:t>
            </a:r>
          </a:p>
        </p:txBody>
      </p:sp>
      <p:pic>
        <p:nvPicPr>
          <p:cNvPr id="9220" name="Picture 2" descr="S:\C. Processus Supports\C.4. Communication\C.4.7. Evenements\2017\Caterpillar\Photos\P42613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3019425"/>
            <a:ext cx="417512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1860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oneTexte 1"/>
          <p:cNvSpPr txBox="1">
            <a:spLocks noChangeArrowheads="1"/>
          </p:cNvSpPr>
          <p:nvPr/>
        </p:nvSpPr>
        <p:spPr bwMode="auto">
          <a:xfrm>
            <a:off x="365125" y="2205038"/>
            <a:ext cx="82089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itchFamily="34" charset="0"/>
              </a:defRPr>
            </a:lvl1pPr>
            <a:lvl2pPr>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marL="0" lvl="1">
              <a:spcBef>
                <a:spcPct val="0"/>
              </a:spcBef>
              <a:buFontTx/>
              <a:buNone/>
            </a:pPr>
            <a:r>
              <a:rPr lang="fr-BE" altLang="fr-FR" b="1">
                <a:solidFill>
                  <a:srgbClr val="000000"/>
                </a:solidFill>
                <a:latin typeface="Arial Narrow" panose="020B0606020202030204" pitchFamily="34" charset="0"/>
              </a:rPr>
              <a:t>3. Approche </a:t>
            </a:r>
            <a:r>
              <a:rPr lang="fr-BE" altLang="fr-FR" b="1">
                <a:solidFill>
                  <a:srgbClr val="9F054C"/>
                </a:solidFill>
                <a:latin typeface="Arial Narrow" panose="020B0606020202030204" pitchFamily="34" charset="0"/>
              </a:rPr>
              <a:t>collective</a:t>
            </a:r>
            <a:r>
              <a:rPr lang="fr-BE" altLang="fr-FR" b="1">
                <a:solidFill>
                  <a:srgbClr val="000000"/>
                </a:solidFill>
                <a:latin typeface="Arial Narrow" panose="020B0606020202030204" pitchFamily="34" charset="0"/>
              </a:rPr>
              <a:t> par entreprise dans cadre RH</a:t>
            </a:r>
            <a:endParaRPr lang="fr-BE" altLang="fr-FR" sz="1800">
              <a:latin typeface="Arial" panose="020B0604020202020204" pitchFamily="34" charset="0"/>
            </a:endParaRPr>
          </a:p>
        </p:txBody>
      </p:sp>
      <p:sp>
        <p:nvSpPr>
          <p:cNvPr id="10243" name="ZoneTexte 2"/>
          <p:cNvSpPr txBox="1">
            <a:spLocks noChangeArrowheads="1"/>
          </p:cNvSpPr>
          <p:nvPr/>
        </p:nvSpPr>
        <p:spPr bwMode="auto">
          <a:xfrm>
            <a:off x="250825" y="3024188"/>
            <a:ext cx="316865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itchFamily="34" charset="0"/>
              </a:defRPr>
            </a:lvl1pPr>
            <a:lvl2pPr marL="800100" indent="-34290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spcBef>
                <a:spcPct val="0"/>
              </a:spcBef>
              <a:buFontTx/>
              <a:buAutoNum type="arabicPeriod"/>
            </a:pPr>
            <a:r>
              <a:rPr lang="fr-BE" altLang="fr-FR" sz="1800">
                <a:latin typeface="Arial" panose="020B0604020202020204" pitchFamily="34" charset="0"/>
              </a:rPr>
              <a:t>Information employeur/travailleurs</a:t>
            </a:r>
          </a:p>
          <a:p>
            <a:pPr>
              <a:spcBef>
                <a:spcPct val="0"/>
              </a:spcBef>
              <a:buFont typeface="Calibri" pitchFamily="34" charset="0"/>
              <a:buAutoNum type="arabicPeriod"/>
            </a:pPr>
            <a:r>
              <a:rPr lang="fr-BE" altLang="fr-FR" sz="1800">
                <a:latin typeface="Arial" panose="020B0604020202020204" pitchFamily="34" charset="0"/>
              </a:rPr>
              <a:t>Négociation employeur/travailleurs</a:t>
            </a:r>
          </a:p>
          <a:p>
            <a:pPr>
              <a:spcBef>
                <a:spcPct val="0"/>
              </a:spcBef>
              <a:buFont typeface="Calibri" pitchFamily="34" charset="0"/>
              <a:buAutoNum type="arabicPeriod"/>
            </a:pPr>
            <a:r>
              <a:rPr lang="fr-BE" altLang="fr-FR" sz="1800">
                <a:latin typeface="Arial" panose="020B0604020202020204" pitchFamily="34" charset="0"/>
              </a:rPr>
              <a:t>Où ?</a:t>
            </a:r>
          </a:p>
          <a:p>
            <a:pPr lvl="1">
              <a:spcBef>
                <a:spcPct val="0"/>
              </a:spcBef>
              <a:buFont typeface="Calibri" pitchFamily="34" charset="0"/>
              <a:buAutoNum type="alphaLcPeriod"/>
            </a:pPr>
            <a:r>
              <a:rPr lang="fr-BE" altLang="fr-FR" sz="1600">
                <a:latin typeface="Arial" panose="020B0604020202020204" pitchFamily="34" charset="0"/>
              </a:rPr>
              <a:t>Dans l’entreprise,</a:t>
            </a:r>
          </a:p>
          <a:p>
            <a:pPr lvl="1">
              <a:spcBef>
                <a:spcPct val="0"/>
              </a:spcBef>
              <a:buFont typeface="Calibri" pitchFamily="34" charset="0"/>
              <a:buAutoNum type="alphaLcPeriod"/>
            </a:pPr>
            <a:r>
              <a:rPr lang="fr-BE" altLang="fr-FR" sz="1600">
                <a:latin typeface="Arial" panose="020B0604020202020204" pitchFamily="34" charset="0"/>
              </a:rPr>
              <a:t>Dans Centre de val</a:t>
            </a:r>
          </a:p>
          <a:p>
            <a:pPr>
              <a:spcBef>
                <a:spcPct val="0"/>
              </a:spcBef>
              <a:buFont typeface="Calibri" pitchFamily="34" charset="0"/>
              <a:buAutoNum type="arabicPeriod"/>
            </a:pPr>
            <a:r>
              <a:rPr lang="fr-BE" altLang="fr-FR" sz="1800">
                <a:latin typeface="Arial" panose="020B0604020202020204" pitchFamily="34" charset="0"/>
              </a:rPr>
              <a:t>Réalisations</a:t>
            </a:r>
          </a:p>
          <a:p>
            <a:pPr lvl="1">
              <a:spcBef>
                <a:spcPct val="0"/>
              </a:spcBef>
              <a:buFont typeface="Calibri" pitchFamily="34" charset="0"/>
              <a:buAutoNum type="alphaLcPeriod"/>
            </a:pPr>
            <a:r>
              <a:rPr lang="fr-BE" altLang="fr-FR" sz="1600">
                <a:latin typeface="Arial" panose="020B0604020202020204" pitchFamily="34" charset="0"/>
              </a:rPr>
              <a:t>Guidance</a:t>
            </a:r>
          </a:p>
          <a:p>
            <a:pPr lvl="1">
              <a:spcBef>
                <a:spcPct val="0"/>
              </a:spcBef>
              <a:buFont typeface="Calibri" pitchFamily="34" charset="0"/>
              <a:buAutoNum type="alphaLcPeriod"/>
            </a:pPr>
            <a:r>
              <a:rPr lang="fr-BE" altLang="fr-FR" sz="1600">
                <a:latin typeface="Arial" panose="020B0604020202020204" pitchFamily="34" charset="0"/>
              </a:rPr>
              <a:t>Evaluation</a:t>
            </a:r>
          </a:p>
          <a:p>
            <a:pPr lvl="1">
              <a:spcBef>
                <a:spcPct val="0"/>
              </a:spcBef>
              <a:buFont typeface="Calibri" pitchFamily="34" charset="0"/>
              <a:buAutoNum type="alphaLcPeriod"/>
            </a:pPr>
            <a:r>
              <a:rPr lang="fr-BE" altLang="fr-FR" sz="1600">
                <a:latin typeface="Arial" panose="020B0604020202020204" pitchFamily="34" charset="0"/>
              </a:rPr>
              <a:t>Résultats</a:t>
            </a:r>
          </a:p>
        </p:txBody>
      </p:sp>
      <p:pic>
        <p:nvPicPr>
          <p:cNvPr id="10244" name="Picture 2" descr="S:\A. Processus Direction\A.2. Commission Consultative et d'Agrément\A.2.4. Documents-réunions\A.2.4.3. Dossier réunions\2017\2017_05_12 Coda extra\Supports de présentation\DSC_02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3014663"/>
            <a:ext cx="4103688"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01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31840" y="3429000"/>
            <a:ext cx="3005951" cy="492443"/>
          </a:xfrm>
          <a:prstGeom prst="rect">
            <a:avLst/>
          </a:prstGeom>
          <a:noFill/>
        </p:spPr>
        <p:txBody>
          <a:bodyPr wrap="none" rtlCol="0">
            <a:spAutoFit/>
          </a:bodyPr>
          <a:lstStyle/>
          <a:p>
            <a:r>
              <a:rPr lang="fr-BE" b="1" dirty="0" smtClean="0"/>
              <a:t>Approche par dossier</a:t>
            </a:r>
            <a:endParaRPr lang="fr-BE" b="1" dirty="0"/>
          </a:p>
        </p:txBody>
      </p:sp>
    </p:spTree>
    <p:extLst>
      <p:ext uri="{BB962C8B-B14F-4D97-AF65-F5344CB8AC3E}">
        <p14:creationId xmlns:p14="http://schemas.microsoft.com/office/powerpoint/2010/main" val="1311334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2.bp.blogspot.com/-o1X0u8MDV38/TzsYNxvun_I/AAAAAAAAAIw/AiKEVUdjuDA/s1600/737umbrel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314" y="2060847"/>
            <a:ext cx="7237372" cy="48919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nvPr>
        </p:nvGraphicFramePr>
        <p:xfrm>
          <a:off x="269777" y="3429000"/>
          <a:ext cx="8334672" cy="3344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bwMode="auto">
          <a:xfrm>
            <a:off x="3563888" y="2156024"/>
            <a:ext cx="2160240" cy="720080"/>
          </a:xfrm>
          <a:prstGeom prst="roundRect">
            <a:avLst/>
          </a:prstGeom>
          <a:solidFill>
            <a:schemeClr val="lt1">
              <a:alpha val="0"/>
            </a:schemeClr>
          </a:solidFill>
          <a:ln>
            <a:no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342900" indent="-342900" algn="ctr">
              <a:spcBef>
                <a:spcPct val="20000"/>
              </a:spcBef>
            </a:pPr>
            <a:r>
              <a:rPr lang="en-GB" sz="2800" b="1" dirty="0" smtClean="0">
                <a:solidFill>
                  <a:srgbClr val="000000"/>
                </a:solidFill>
                <a:latin typeface="Arial Black" pitchFamily="34" charset="0"/>
              </a:rPr>
              <a:t>VALIDATION</a:t>
            </a:r>
            <a:endParaRPr lang="en-GB" sz="2800" b="1" dirty="0" smtClean="0">
              <a:solidFill>
                <a:srgbClr val="000000"/>
              </a:solidFill>
              <a:latin typeface="Arial Black" pitchFamily="34" charset="0"/>
            </a:endParaRPr>
          </a:p>
        </p:txBody>
      </p:sp>
      <p:pic>
        <p:nvPicPr>
          <p:cNvPr id="8" name="Picture 6" descr="S:\C. Processus Supports\C.4. Communication\C.4.4. Supports Com\C.4.4.7. Label Validation + Logos\C.4.4.7.f. Fse\logo commission européenn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52320" y="2420888"/>
            <a:ext cx="952973" cy="61301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827584" y="5949280"/>
            <a:ext cx="2520280" cy="492443"/>
          </a:xfrm>
          <a:prstGeom prst="rect">
            <a:avLst/>
          </a:prstGeom>
          <a:noFill/>
        </p:spPr>
        <p:txBody>
          <a:bodyPr wrap="square" rtlCol="0">
            <a:spAutoFit/>
          </a:bodyPr>
          <a:lstStyle/>
          <a:p>
            <a:r>
              <a:rPr lang="fr-BE" b="1" dirty="0" smtClean="0">
                <a:solidFill>
                  <a:srgbClr val="990033"/>
                </a:solidFill>
                <a:effectLst>
                  <a:outerShdw blurRad="38100" dist="38100" dir="2700000" algn="tl">
                    <a:srgbClr val="000000">
                      <a:alpha val="43137"/>
                    </a:srgbClr>
                  </a:outerShdw>
                </a:effectLst>
              </a:rPr>
              <a:t>Authentification</a:t>
            </a:r>
            <a:endParaRPr lang="fr-BE" b="1" dirty="0">
              <a:solidFill>
                <a:srgbClr val="9900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927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7504" y="2204864"/>
            <a:ext cx="892899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spcBef>
                <a:spcPct val="50000"/>
              </a:spcBef>
            </a:pPr>
            <a:r>
              <a:rPr lang="fr-BE" sz="3000" b="1" dirty="0" smtClean="0">
                <a:solidFill>
                  <a:srgbClr val="990033"/>
                </a:solidFill>
                <a:effectLst>
                  <a:outerShdw blurRad="38100" dist="38100" dir="2700000" algn="tl">
                    <a:srgbClr val="000000">
                      <a:alpha val="43137"/>
                    </a:srgbClr>
                  </a:outerShdw>
                </a:effectLst>
              </a:rPr>
              <a:t>Qu’est-ce qu’un dossier?</a:t>
            </a:r>
          </a:p>
          <a:p>
            <a:pPr algn="ctr" eaLnBrk="0" hangingPunct="0">
              <a:spcBef>
                <a:spcPts val="0"/>
              </a:spcBef>
            </a:pPr>
            <a:endParaRPr lang="fr-BE" sz="2000" dirty="0"/>
          </a:p>
          <a:p>
            <a:pPr marL="285750" indent="-285750">
              <a:buFont typeface="Arial" panose="020B0604020202020204" pitchFamily="34" charset="0"/>
              <a:buChar char="•"/>
            </a:pPr>
            <a:r>
              <a:rPr lang="fr-BE" sz="2000" dirty="0"/>
              <a:t>« Le dossier ou portfolio est un </a:t>
            </a:r>
            <a:r>
              <a:rPr lang="fr-BE" sz="2000" b="1" dirty="0">
                <a:solidFill>
                  <a:srgbClr val="990033"/>
                </a:solidFill>
              </a:rPr>
              <a:t>échantillon de preuves</a:t>
            </a:r>
            <a:r>
              <a:rPr lang="fr-BE" sz="2000" dirty="0"/>
              <a:t>, sélectionnées par le candidat </a:t>
            </a:r>
            <a:r>
              <a:rPr lang="fr-BE" sz="2000" b="1" dirty="0">
                <a:solidFill>
                  <a:srgbClr val="990033"/>
                </a:solidFill>
              </a:rPr>
              <a:t>pour</a:t>
            </a:r>
            <a:r>
              <a:rPr lang="fr-BE" sz="2000" b="1" dirty="0">
                <a:solidFill>
                  <a:srgbClr val="C00000"/>
                </a:solidFill>
              </a:rPr>
              <a:t> </a:t>
            </a:r>
            <a:r>
              <a:rPr lang="fr-BE" sz="2000" b="1" dirty="0">
                <a:solidFill>
                  <a:srgbClr val="990033"/>
                </a:solidFill>
              </a:rPr>
              <a:t>rendre compte de ses compétences </a:t>
            </a:r>
            <a:r>
              <a:rPr lang="fr-BE" sz="2000" dirty="0"/>
              <a:t>» (Tardif, 2006)</a:t>
            </a:r>
          </a:p>
          <a:p>
            <a:pPr marL="285750" indent="-285750">
              <a:buFont typeface="Arial" panose="020B0604020202020204" pitchFamily="34" charset="0"/>
              <a:buChar char="•"/>
            </a:pPr>
            <a:endParaRPr lang="fr-BE" sz="2000" dirty="0"/>
          </a:p>
          <a:p>
            <a:pPr marL="285750" indent="-285750">
              <a:buFont typeface="Arial" panose="020B0604020202020204" pitchFamily="34" charset="0"/>
              <a:buChar char="•"/>
            </a:pPr>
            <a:r>
              <a:rPr lang="fr-BE" sz="2000" dirty="0" smtClean="0"/>
              <a:t>Un </a:t>
            </a:r>
            <a:r>
              <a:rPr lang="fr-BE" sz="2000" b="1" dirty="0">
                <a:solidFill>
                  <a:srgbClr val="990033"/>
                </a:solidFill>
              </a:rPr>
              <a:t>dossier</a:t>
            </a:r>
            <a:r>
              <a:rPr lang="fr-BE" sz="2000" dirty="0">
                <a:solidFill>
                  <a:srgbClr val="990033"/>
                </a:solidFill>
              </a:rPr>
              <a:t> </a:t>
            </a:r>
            <a:r>
              <a:rPr lang="fr-BE" sz="2000" dirty="0" smtClean="0"/>
              <a:t>(papier, en ligne, …) permet </a:t>
            </a:r>
            <a:r>
              <a:rPr lang="fr-BE" sz="2000" dirty="0"/>
              <a:t>de collectionner, puis de sélectionner des </a:t>
            </a:r>
            <a:r>
              <a:rPr lang="fr-BE" sz="2000" b="1" dirty="0">
                <a:solidFill>
                  <a:srgbClr val="990033"/>
                </a:solidFill>
              </a:rPr>
              <a:t>traces</a:t>
            </a:r>
            <a:r>
              <a:rPr lang="fr-BE" sz="2000" dirty="0">
                <a:solidFill>
                  <a:srgbClr val="990033"/>
                </a:solidFill>
              </a:rPr>
              <a:t> </a:t>
            </a:r>
            <a:r>
              <a:rPr lang="fr-BE" sz="2000" dirty="0"/>
              <a:t>(écrits, photos, références, schémas, cartes conceptuelles…) qui </a:t>
            </a:r>
            <a:r>
              <a:rPr lang="fr-BE" sz="2000" b="1" dirty="0">
                <a:solidFill>
                  <a:srgbClr val="990033"/>
                </a:solidFill>
              </a:rPr>
              <a:t>témoignent </a:t>
            </a:r>
            <a:r>
              <a:rPr lang="fr-BE" sz="2000" dirty="0"/>
              <a:t>d’un développement de compétences.</a:t>
            </a:r>
          </a:p>
          <a:p>
            <a:pPr marL="285750" indent="-285750">
              <a:buFont typeface="Arial" panose="020B0604020202020204" pitchFamily="34" charset="0"/>
              <a:buChar char="•"/>
            </a:pPr>
            <a:endParaRPr lang="fr-BE" sz="2000" dirty="0"/>
          </a:p>
          <a:p>
            <a:pPr marL="285750" indent="-285750">
              <a:buFont typeface="Arial" panose="020B0604020202020204" pitchFamily="34" charset="0"/>
              <a:buChar char="•"/>
            </a:pPr>
            <a:r>
              <a:rPr lang="fr-BE" sz="2000" dirty="0"/>
              <a:t>Ce n’est pas un portfolio de traces d’activités mais </a:t>
            </a:r>
            <a:r>
              <a:rPr lang="fr-BE" sz="2000" b="1" dirty="0">
                <a:solidFill>
                  <a:srgbClr val="990033"/>
                </a:solidFill>
              </a:rPr>
              <a:t>de preuves de </a:t>
            </a:r>
            <a:r>
              <a:rPr lang="fr-BE" sz="2000" b="1" dirty="0" smtClean="0">
                <a:solidFill>
                  <a:srgbClr val="990033"/>
                </a:solidFill>
              </a:rPr>
              <a:t>compétences</a:t>
            </a:r>
            <a:endParaRPr lang="fr-BE" sz="2000" b="1" dirty="0">
              <a:solidFill>
                <a:srgbClr val="990033"/>
              </a:solidFill>
            </a:endParaRPr>
          </a:p>
        </p:txBody>
      </p:sp>
    </p:spTree>
    <p:extLst>
      <p:ext uri="{BB962C8B-B14F-4D97-AF65-F5344CB8AC3E}">
        <p14:creationId xmlns:p14="http://schemas.microsoft.com/office/powerpoint/2010/main" val="923049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7504" y="1988840"/>
            <a:ext cx="892899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spcBef>
                <a:spcPct val="50000"/>
              </a:spcBef>
            </a:pPr>
            <a:r>
              <a:rPr lang="fr-BE" sz="3000" b="1" dirty="0" smtClean="0">
                <a:solidFill>
                  <a:srgbClr val="990033"/>
                </a:solidFill>
                <a:effectLst>
                  <a:outerShdw blurRad="38100" dist="38100" dir="2700000" algn="tl">
                    <a:srgbClr val="000000">
                      <a:alpha val="43137"/>
                    </a:srgbClr>
                  </a:outerShdw>
                </a:effectLst>
              </a:rPr>
              <a:t>Deux modes d’évaluation des compétences</a:t>
            </a:r>
          </a:p>
          <a:p>
            <a:pPr marL="342900" indent="-342900" eaLnBrk="0" hangingPunct="0">
              <a:spcBef>
                <a:spcPct val="50000"/>
              </a:spcBef>
              <a:buFont typeface="Arial" panose="020B0604020202020204" pitchFamily="34" charset="0"/>
              <a:buChar char="•"/>
            </a:pPr>
            <a:endParaRPr lang="fr-BE" sz="2000" b="1" dirty="0" smtClean="0"/>
          </a:p>
        </p:txBody>
      </p:sp>
      <p:graphicFrame>
        <p:nvGraphicFramePr>
          <p:cNvPr id="5" name="Tableau 4"/>
          <p:cNvGraphicFramePr>
            <a:graphicFrameLocks noGrp="1"/>
          </p:cNvGraphicFramePr>
          <p:nvPr>
            <p:extLst/>
          </p:nvPr>
        </p:nvGraphicFramePr>
        <p:xfrm>
          <a:off x="107504" y="2636912"/>
          <a:ext cx="9036496" cy="4257675"/>
        </p:xfrm>
        <a:graphic>
          <a:graphicData uri="http://schemas.openxmlformats.org/drawingml/2006/table">
            <a:tbl>
              <a:tblPr firstRow="1" bandRow="1"/>
              <a:tblGrid>
                <a:gridCol w="4268516"/>
                <a:gridCol w="4767980"/>
              </a:tblGrid>
              <a:tr h="657225">
                <a:tc>
                  <a:txBody>
                    <a:bodyPr/>
                    <a:lstStyle/>
                    <a:p>
                      <a:pPr algn="ctr" rtl="0" fontAlgn="ctr"/>
                      <a:r>
                        <a:rPr lang="fr-BE" sz="2000" b="1" i="0" u="none" strike="noStrike" dirty="0">
                          <a:solidFill>
                            <a:srgbClr val="FFFFFF"/>
                          </a:solidFill>
                          <a:effectLst/>
                          <a:latin typeface="Arial Narrow" panose="020B0606020202030204" pitchFamily="34" charset="0"/>
                        </a:rPr>
                        <a:t>Mode d’évaluation par épreuve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90033"/>
                    </a:solidFill>
                  </a:tcPr>
                </a:tc>
                <a:tc>
                  <a:txBody>
                    <a:bodyPr/>
                    <a:lstStyle/>
                    <a:p>
                      <a:pPr algn="ctr" rtl="0" fontAlgn="ctr"/>
                      <a:r>
                        <a:rPr lang="fr-BE" sz="2000" b="1" i="0" u="none" strike="noStrike">
                          <a:solidFill>
                            <a:srgbClr val="FFFFFF"/>
                          </a:solidFill>
                          <a:effectLst/>
                          <a:latin typeface="Arial Narrow" panose="020B0606020202030204" pitchFamily="34" charset="0"/>
                        </a:rPr>
                        <a:t>Mode d’évaluation par dossier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90033"/>
                    </a:solidFill>
                  </a:tcPr>
                </a:tc>
              </a:tr>
              <a:tr h="666750">
                <a:tc>
                  <a:txBody>
                    <a:bodyPr/>
                    <a:lstStyle/>
                    <a:p>
                      <a:pPr algn="l" rtl="0" fontAlgn="ctr"/>
                      <a:r>
                        <a:rPr lang="fr-BE" sz="2000" b="0" i="0" u="none" strike="noStrike" dirty="0">
                          <a:solidFill>
                            <a:srgbClr val="000000"/>
                          </a:solidFill>
                          <a:effectLst/>
                          <a:latin typeface="Arial Narrow" panose="020B0606020202030204" pitchFamily="34" charset="0"/>
                        </a:rPr>
                        <a:t>Mode utilisé traditionnellement par le Consortium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1E3"/>
                    </a:solidFill>
                  </a:tcPr>
                </a:tc>
                <a:tc>
                  <a:txBody>
                    <a:bodyPr/>
                    <a:lstStyle/>
                    <a:p>
                      <a:pPr algn="l" rtl="0" fontAlgn="ctr"/>
                      <a:r>
                        <a:rPr lang="fr-BE" sz="2000" b="0" i="0" u="none" strike="noStrike" dirty="0">
                          <a:solidFill>
                            <a:srgbClr val="000000"/>
                          </a:solidFill>
                          <a:effectLst/>
                          <a:latin typeface="Arial Narrow" panose="020B0606020202030204" pitchFamily="34" charset="0"/>
                        </a:rPr>
                        <a:t>Mode en expérimentation au Consortium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1E3"/>
                    </a:solidFill>
                  </a:tcPr>
                </a:tc>
              </a:tr>
              <a:tr h="1304925">
                <a:tc>
                  <a:txBody>
                    <a:bodyPr/>
                    <a:lstStyle/>
                    <a:p>
                      <a:pPr algn="l" rtl="0" fontAlgn="ctr"/>
                      <a:r>
                        <a:rPr lang="fr-BE" sz="2000" b="0" i="0" u="none" strike="noStrike">
                          <a:solidFill>
                            <a:srgbClr val="000000"/>
                          </a:solidFill>
                          <a:effectLst/>
                          <a:latin typeface="Arial Narrow" panose="020B0606020202030204" pitchFamily="34" charset="0"/>
                        </a:rPr>
                        <a:t>Situation professionnelle reconstituée, durée moyenne de 4 heures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rtl="0" fontAlgn="ctr"/>
                      <a:r>
                        <a:rPr lang="fr-BE" sz="2000" b="0" i="0" u="none" strike="noStrike" dirty="0">
                          <a:solidFill>
                            <a:srgbClr val="000000"/>
                          </a:solidFill>
                          <a:effectLst/>
                          <a:latin typeface="Arial Narrow" panose="020B0606020202030204" pitchFamily="34" charset="0"/>
                        </a:rPr>
                        <a:t>Deux parties:     </a:t>
                      </a:r>
                      <a:endParaRPr lang="fr-BE" sz="2000" b="0" i="0" u="none" strike="noStrike" dirty="0" smtClean="0">
                        <a:solidFill>
                          <a:srgbClr val="000000"/>
                        </a:solidFill>
                        <a:effectLst/>
                        <a:latin typeface="Arial Narrow" panose="020B0606020202030204" pitchFamily="34" charset="0"/>
                      </a:endParaRPr>
                    </a:p>
                    <a:p>
                      <a:pPr algn="l" rtl="0" fontAlgn="ctr"/>
                      <a:r>
                        <a:rPr lang="fr-BE" sz="2000" b="0" i="0" u="none" strike="noStrike" dirty="0" smtClean="0">
                          <a:solidFill>
                            <a:srgbClr val="000000"/>
                          </a:solidFill>
                          <a:effectLst/>
                          <a:latin typeface="Arial Narrow" panose="020B0606020202030204" pitchFamily="34" charset="0"/>
                        </a:rPr>
                        <a:t>1.Constitution </a:t>
                      </a:r>
                      <a:r>
                        <a:rPr lang="fr-BE" sz="2000" b="0" i="0" u="none" strike="noStrike" dirty="0">
                          <a:solidFill>
                            <a:srgbClr val="000000"/>
                          </a:solidFill>
                          <a:effectLst/>
                          <a:latin typeface="Arial Narrow" panose="020B0606020202030204" pitchFamily="34" charset="0"/>
                        </a:rPr>
                        <a:t>d’un portfolio par le candidat         </a:t>
                      </a:r>
                      <a:endParaRPr lang="fr-BE" sz="2000" b="0" i="0" u="none" strike="noStrike" dirty="0" smtClean="0">
                        <a:solidFill>
                          <a:srgbClr val="000000"/>
                        </a:solidFill>
                        <a:effectLst/>
                        <a:latin typeface="Arial Narrow" panose="020B0606020202030204" pitchFamily="34" charset="0"/>
                      </a:endParaRPr>
                    </a:p>
                    <a:p>
                      <a:pPr algn="l" rtl="0" fontAlgn="ctr"/>
                      <a:r>
                        <a:rPr lang="fr-BE" sz="2000" b="0" i="0" u="none" strike="noStrike" dirty="0" smtClean="0">
                          <a:solidFill>
                            <a:srgbClr val="000000"/>
                          </a:solidFill>
                          <a:effectLst/>
                          <a:latin typeface="Arial Narrow" panose="020B0606020202030204" pitchFamily="34" charset="0"/>
                        </a:rPr>
                        <a:t>2.Entretien </a:t>
                      </a:r>
                      <a:r>
                        <a:rPr lang="fr-BE" sz="2000" b="0" i="0" u="none" strike="noStrike" dirty="0">
                          <a:solidFill>
                            <a:srgbClr val="000000"/>
                          </a:solidFill>
                          <a:effectLst/>
                          <a:latin typeface="Arial Narrow" panose="020B0606020202030204" pitchFamily="34" charset="0"/>
                        </a:rPr>
                        <a:t>devant le jury, d’une durée de 3/4 d’heures.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1304925">
                <a:tc>
                  <a:txBody>
                    <a:bodyPr/>
                    <a:lstStyle/>
                    <a:p>
                      <a:pPr algn="l" rtl="0" fontAlgn="ctr"/>
                      <a:r>
                        <a:rPr lang="fr-BE" sz="2000" b="0" i="0" u="none" strike="noStrike" dirty="0">
                          <a:solidFill>
                            <a:srgbClr val="000000"/>
                          </a:solidFill>
                          <a:effectLst/>
                          <a:latin typeface="Arial Narrow" panose="020B0606020202030204" pitchFamily="34" charset="0"/>
                        </a:rPr>
                        <a:t>Dans un centre de validation agréé. Évalué par un jury de 3 personnes au moyen d’une grille </a:t>
                      </a:r>
                      <a:r>
                        <a:rPr lang="fr-BE" sz="2000" b="0" i="0" u="none" strike="noStrike" dirty="0" smtClean="0">
                          <a:solidFill>
                            <a:srgbClr val="000000"/>
                          </a:solidFill>
                          <a:effectLst/>
                          <a:latin typeface="Arial Narrow" panose="020B0606020202030204" pitchFamily="34" charset="0"/>
                        </a:rPr>
                        <a:t>d’évaluation</a:t>
                      </a:r>
                      <a:endParaRPr lang="fr-BE"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1E3"/>
                    </a:solidFill>
                  </a:tcPr>
                </a:tc>
                <a:tc>
                  <a:txBody>
                    <a:bodyPr/>
                    <a:lstStyle/>
                    <a:p>
                      <a:pPr algn="l" rtl="0" fontAlgn="ctr"/>
                      <a:r>
                        <a:rPr lang="fr-BE" sz="2000" b="0" i="0" u="none" strike="noStrike" dirty="0">
                          <a:solidFill>
                            <a:srgbClr val="000000"/>
                          </a:solidFill>
                          <a:effectLst/>
                          <a:latin typeface="Arial Narrow" panose="020B0606020202030204" pitchFamily="34" charset="0"/>
                        </a:rPr>
                        <a:t>Dans un centre de validation </a:t>
                      </a:r>
                      <a:r>
                        <a:rPr lang="fr-BE" sz="2000" b="0" i="0" u="none" strike="noStrike" dirty="0" smtClean="0">
                          <a:solidFill>
                            <a:srgbClr val="000000"/>
                          </a:solidFill>
                          <a:effectLst/>
                          <a:latin typeface="Arial Narrow" panose="020B0606020202030204" pitchFamily="34" charset="0"/>
                        </a:rPr>
                        <a:t>agréé</a:t>
                      </a:r>
                    </a:p>
                    <a:p>
                      <a:pPr algn="l" rtl="0" fontAlgn="ctr"/>
                      <a:r>
                        <a:rPr lang="fr-BE" sz="2000" b="0" i="0" u="none" strike="noStrike" dirty="0" smtClean="0">
                          <a:solidFill>
                            <a:srgbClr val="000000"/>
                          </a:solidFill>
                          <a:effectLst/>
                          <a:latin typeface="Arial Narrow" panose="020B0606020202030204" pitchFamily="34" charset="0"/>
                        </a:rPr>
                        <a:t>Évalué </a:t>
                      </a:r>
                      <a:r>
                        <a:rPr lang="fr-BE" sz="2000" b="0" i="0" u="none" strike="noStrike" dirty="0">
                          <a:solidFill>
                            <a:srgbClr val="000000"/>
                          </a:solidFill>
                          <a:effectLst/>
                          <a:latin typeface="Arial Narrow" panose="020B0606020202030204" pitchFamily="34" charset="0"/>
                        </a:rPr>
                        <a:t>par un jury de 3 personnes (identique à celui de l’épreuve) au moyen d’une grille </a:t>
                      </a:r>
                      <a:r>
                        <a:rPr lang="fr-BE" sz="2000" b="0" i="0" u="none" strike="noStrike" dirty="0" smtClean="0">
                          <a:solidFill>
                            <a:srgbClr val="000000"/>
                          </a:solidFill>
                          <a:effectLst/>
                          <a:latin typeface="Arial Narrow" panose="020B0606020202030204" pitchFamily="34" charset="0"/>
                        </a:rPr>
                        <a:t>d’évaluation</a:t>
                      </a:r>
                      <a:endParaRPr lang="fr-BE"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1E3"/>
                    </a:solidFill>
                  </a:tcPr>
                </a:tc>
              </a:tr>
              <a:tr h="323850">
                <a:tc>
                  <a:txBody>
                    <a:bodyPr/>
                    <a:lstStyle/>
                    <a:p>
                      <a:pPr algn="l" rtl="0" fontAlgn="ctr"/>
                      <a:r>
                        <a:rPr lang="fr-BE" sz="2000" b="0" i="0" u="none" strike="noStrike" dirty="0">
                          <a:solidFill>
                            <a:srgbClr val="000000"/>
                          </a:solidFill>
                          <a:effectLst/>
                          <a:latin typeface="Arial Narrow" panose="020B0606020202030204" pitchFamily="34" charset="0"/>
                        </a:rPr>
                        <a:t>Guidance pré et post épreuve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9D9D9"/>
                    </a:solidFill>
                  </a:tcPr>
                </a:tc>
                <a:tc>
                  <a:txBody>
                    <a:bodyPr/>
                    <a:lstStyle/>
                    <a:p>
                      <a:pPr algn="l" rtl="0" fontAlgn="ctr"/>
                      <a:r>
                        <a:rPr lang="fr-BE" sz="2000" b="0" i="0" u="none" strike="noStrike" dirty="0">
                          <a:solidFill>
                            <a:srgbClr val="000000"/>
                          </a:solidFill>
                          <a:effectLst/>
                          <a:latin typeface="Arial Narrow" panose="020B0606020202030204" pitchFamily="34" charset="0"/>
                        </a:rPr>
                        <a:t>Accompagnement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9D9D9"/>
                    </a:solidFill>
                  </a:tcPr>
                </a:tc>
              </a:tr>
            </a:tbl>
          </a:graphicData>
        </a:graphic>
      </p:graphicFrame>
    </p:spTree>
    <p:extLst>
      <p:ext uri="{BB962C8B-B14F-4D97-AF65-F5344CB8AC3E}">
        <p14:creationId xmlns:p14="http://schemas.microsoft.com/office/powerpoint/2010/main" val="4200935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0" y="2205038"/>
            <a:ext cx="86772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buClr>
                <a:srgbClr val="990033"/>
              </a:buClr>
            </a:pPr>
            <a:r>
              <a:rPr lang="fr-BE" sz="2400" dirty="0"/>
              <a:t>Le Consortium de validation des compétences </a:t>
            </a:r>
            <a:r>
              <a:rPr lang="fr-BE" sz="2400" dirty="0">
                <a:solidFill>
                  <a:srgbClr val="990033"/>
                </a:solidFill>
              </a:rPr>
              <a:t>rassemble</a:t>
            </a:r>
            <a:r>
              <a:rPr lang="fr-BE" sz="2400" dirty="0"/>
              <a:t> :</a:t>
            </a:r>
          </a:p>
          <a:p>
            <a:pPr marL="1143000" lvl="2" indent="-228600" eaLnBrk="0" hangingPunct="0">
              <a:buClr>
                <a:srgbClr val="C00000"/>
              </a:buClr>
              <a:buFont typeface="Arial" pitchFamily="34" charset="0"/>
              <a:buChar char="•"/>
            </a:pPr>
            <a:r>
              <a:rPr lang="fr-BE" sz="2400" dirty="0"/>
              <a:t>les Partenaires sociaux et les Services publics de l’emploi pour </a:t>
            </a:r>
            <a:r>
              <a:rPr lang="fr-BE" sz="2400" dirty="0">
                <a:solidFill>
                  <a:srgbClr val="990033"/>
                </a:solidFill>
              </a:rPr>
              <a:t>orienter et évaluer le dispositif,</a:t>
            </a:r>
          </a:p>
          <a:p>
            <a:pPr marL="1143000" lvl="2" indent="-228600" eaLnBrk="0" hangingPunct="0">
              <a:buClr>
                <a:srgbClr val="C00000"/>
              </a:buClr>
              <a:buFont typeface="Arial" pitchFamily="34" charset="0"/>
              <a:buChar char="•"/>
            </a:pPr>
            <a:r>
              <a:rPr lang="fr-BE" sz="2400" dirty="0"/>
              <a:t>des opérateurs d’enseignement et de formation pour </a:t>
            </a:r>
            <a:r>
              <a:rPr lang="fr-BE" sz="2400" dirty="0">
                <a:solidFill>
                  <a:srgbClr val="990033"/>
                </a:solidFill>
              </a:rPr>
              <a:t>piloter le dispositif</a:t>
            </a:r>
            <a:r>
              <a:rPr lang="fr-BE" sz="2400" dirty="0"/>
              <a:t> :</a:t>
            </a:r>
          </a:p>
          <a:p>
            <a:pPr marL="1828800" lvl="3" indent="-457200" eaLnBrk="0" hangingPunct="0">
              <a:buClr>
                <a:srgbClr val="990033"/>
              </a:buClr>
              <a:buFont typeface="Courier New" pitchFamily="49" charset="0"/>
              <a:buChar char="o"/>
            </a:pPr>
            <a:r>
              <a:rPr lang="fr-BE" sz="2400" dirty="0"/>
              <a:t>Bruxelles Formation</a:t>
            </a:r>
          </a:p>
          <a:p>
            <a:pPr marL="1828800" lvl="3" indent="-457200" eaLnBrk="0" hangingPunct="0">
              <a:buClr>
                <a:srgbClr val="990033"/>
              </a:buClr>
              <a:buFont typeface="Courier New" pitchFamily="49" charset="0"/>
              <a:buChar char="o"/>
            </a:pPr>
            <a:r>
              <a:rPr lang="fr-BE" sz="2400" dirty="0"/>
              <a:t>l’ Enseignement de promotion sociale</a:t>
            </a:r>
          </a:p>
          <a:p>
            <a:pPr marL="1828800" lvl="3" indent="-457200" eaLnBrk="0" hangingPunct="0">
              <a:buClr>
                <a:srgbClr val="990033"/>
              </a:buClr>
              <a:buFont typeface="Courier New" pitchFamily="49" charset="0"/>
              <a:buChar char="o"/>
            </a:pPr>
            <a:r>
              <a:rPr lang="fr-BE" sz="2400" dirty="0"/>
              <a:t>l’ IFAPME</a:t>
            </a:r>
          </a:p>
          <a:p>
            <a:pPr marL="1828800" lvl="3" indent="-457200" eaLnBrk="0" hangingPunct="0">
              <a:buClr>
                <a:srgbClr val="990033"/>
              </a:buClr>
              <a:buFont typeface="Courier New" pitchFamily="49" charset="0"/>
              <a:buChar char="o"/>
            </a:pPr>
            <a:r>
              <a:rPr lang="fr-BE" sz="2400" dirty="0"/>
              <a:t>Le </a:t>
            </a:r>
            <a:r>
              <a:rPr lang="fr-BE" sz="2400" dirty="0" err="1"/>
              <a:t>Forem</a:t>
            </a:r>
            <a:endParaRPr lang="fr-BE" sz="2400" dirty="0"/>
          </a:p>
          <a:p>
            <a:pPr marL="1828800" lvl="3" indent="-457200" eaLnBrk="0" hangingPunct="0">
              <a:buClr>
                <a:srgbClr val="990033"/>
              </a:buClr>
              <a:buFont typeface="Courier New" pitchFamily="49" charset="0"/>
              <a:buChar char="o"/>
            </a:pPr>
            <a:r>
              <a:rPr lang="fr-BE" sz="2400" dirty="0"/>
              <a:t>le SFPME</a:t>
            </a:r>
          </a:p>
        </p:txBody>
      </p:sp>
    </p:spTree>
    <p:extLst>
      <p:ext uri="{BB962C8B-B14F-4D97-AF65-F5344CB8AC3E}">
        <p14:creationId xmlns:p14="http://schemas.microsoft.com/office/powerpoint/2010/main" val="35616032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4036" y="2060848"/>
            <a:ext cx="8928992"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spcBef>
                <a:spcPct val="50000"/>
              </a:spcBef>
            </a:pPr>
            <a:r>
              <a:rPr lang="fr-BE" sz="3000" b="1" dirty="0" smtClean="0">
                <a:solidFill>
                  <a:srgbClr val="990033"/>
                </a:solidFill>
                <a:effectLst>
                  <a:outerShdw blurRad="38100" dist="38100" dir="2700000" algn="tl">
                    <a:srgbClr val="000000">
                      <a:alpha val="43137"/>
                    </a:srgbClr>
                  </a:outerShdw>
                </a:effectLst>
              </a:rPr>
              <a:t>Avantages de la validation par dossier pour le candidat</a:t>
            </a:r>
          </a:p>
          <a:p>
            <a:pPr algn="ctr" eaLnBrk="0" hangingPunct="0">
              <a:spcBef>
                <a:spcPct val="50000"/>
              </a:spcBef>
            </a:pPr>
            <a:r>
              <a:rPr lang="fr-BE" sz="2000" dirty="0" smtClean="0"/>
              <a:t>Outre les avantages propres au Titre de compétence,</a:t>
            </a:r>
            <a:endParaRPr lang="fr-BE" sz="2000" dirty="0"/>
          </a:p>
          <a:p>
            <a:pPr algn="ctr" eaLnBrk="0" hangingPunct="0">
              <a:spcBef>
                <a:spcPts val="0"/>
              </a:spcBef>
            </a:pPr>
            <a:endParaRPr lang="fr-BE" sz="2000" dirty="0"/>
          </a:p>
          <a:p>
            <a:pPr marL="285750" indent="-285750">
              <a:spcBef>
                <a:spcPts val="600"/>
              </a:spcBef>
              <a:buFont typeface="Arial" panose="020B0604020202020204" pitchFamily="34" charset="0"/>
              <a:buChar char="•"/>
            </a:pPr>
            <a:r>
              <a:rPr lang="fr-BE" sz="2000" b="1" dirty="0" smtClean="0">
                <a:solidFill>
                  <a:srgbClr val="990033"/>
                </a:solidFill>
              </a:rPr>
              <a:t>Prise de conscience </a:t>
            </a:r>
            <a:r>
              <a:rPr lang="fr-BE" sz="2000" dirty="0"/>
              <a:t>du parcours de développement des compétences</a:t>
            </a:r>
          </a:p>
          <a:p>
            <a:pPr marL="285750" indent="-285750">
              <a:spcBef>
                <a:spcPts val="600"/>
              </a:spcBef>
              <a:buFont typeface="Arial" panose="020B0604020202020204" pitchFamily="34" charset="0"/>
              <a:buChar char="•"/>
            </a:pPr>
            <a:r>
              <a:rPr lang="fr-BE" sz="2000" dirty="0"/>
              <a:t>Elaboration d’un </a:t>
            </a:r>
            <a:r>
              <a:rPr lang="fr-BE" sz="2000" b="1" dirty="0" smtClean="0">
                <a:solidFill>
                  <a:srgbClr val="990033"/>
                </a:solidFill>
              </a:rPr>
              <a:t>dossier </a:t>
            </a:r>
            <a:r>
              <a:rPr lang="fr-BE" sz="2000" dirty="0"/>
              <a:t>qui pourra être </a:t>
            </a:r>
            <a:r>
              <a:rPr lang="fr-BE" sz="2000" b="1" dirty="0" smtClean="0">
                <a:solidFill>
                  <a:srgbClr val="990033"/>
                </a:solidFill>
              </a:rPr>
              <a:t>réutilisé dans la recherche d’emploi ou dans un parcours professionnel</a:t>
            </a:r>
          </a:p>
          <a:p>
            <a:pPr marL="285750" indent="-285750">
              <a:spcBef>
                <a:spcPts val="600"/>
              </a:spcBef>
              <a:buFont typeface="Arial" panose="020B0604020202020204" pitchFamily="34" charset="0"/>
              <a:buChar char="•"/>
            </a:pPr>
            <a:r>
              <a:rPr lang="fr-BE" sz="2000" b="1" dirty="0" smtClean="0">
                <a:solidFill>
                  <a:srgbClr val="990033"/>
                </a:solidFill>
              </a:rPr>
              <a:t>Préparation pour les entretiens d’embauche</a:t>
            </a:r>
          </a:p>
          <a:p>
            <a:pPr marL="285750" indent="-285750">
              <a:spcBef>
                <a:spcPts val="600"/>
              </a:spcBef>
              <a:buFont typeface="Arial" panose="020B0604020202020204" pitchFamily="34" charset="0"/>
              <a:buChar char="•"/>
            </a:pPr>
            <a:r>
              <a:rPr lang="fr-BE" sz="2000" dirty="0" smtClean="0"/>
              <a:t>Le candidat est </a:t>
            </a:r>
            <a:r>
              <a:rPr lang="fr-BE" sz="2000" b="1" dirty="0">
                <a:solidFill>
                  <a:srgbClr val="990033"/>
                </a:solidFill>
              </a:rPr>
              <a:t>acteur</a:t>
            </a:r>
            <a:r>
              <a:rPr lang="fr-BE" sz="2000" dirty="0" smtClean="0"/>
              <a:t> du processus. Renforcement de la proactivité du candidat (démarche pour apporter des preuves)</a:t>
            </a:r>
          </a:p>
          <a:p>
            <a:pPr marL="285750" indent="-285750">
              <a:spcBef>
                <a:spcPts val="600"/>
              </a:spcBef>
              <a:buFont typeface="Arial" panose="020B0604020202020204" pitchFamily="34" charset="0"/>
              <a:buChar char="•"/>
            </a:pPr>
            <a:r>
              <a:rPr lang="fr-BE" sz="2000" b="1" dirty="0">
                <a:solidFill>
                  <a:srgbClr val="990033"/>
                </a:solidFill>
              </a:rPr>
              <a:t>Accompagnement</a:t>
            </a:r>
            <a:r>
              <a:rPr lang="fr-BE" sz="2000" dirty="0" smtClean="0"/>
              <a:t>, conseils au cours du processus et pour l’employabilité</a:t>
            </a:r>
          </a:p>
          <a:p>
            <a:pPr marL="285750" indent="-285750">
              <a:spcBef>
                <a:spcPts val="600"/>
              </a:spcBef>
              <a:buFont typeface="Arial" panose="020B0604020202020204" pitchFamily="34" charset="0"/>
              <a:buChar char="•"/>
            </a:pPr>
            <a:r>
              <a:rPr lang="fr-BE" sz="2000" dirty="0" smtClean="0"/>
              <a:t>Démarche qui permet de valider ses acquis de manière </a:t>
            </a:r>
            <a:r>
              <a:rPr lang="fr-BE" sz="2000" b="1" dirty="0" smtClean="0">
                <a:solidFill>
                  <a:srgbClr val="990033"/>
                </a:solidFill>
              </a:rPr>
              <a:t>plus individuelle</a:t>
            </a:r>
          </a:p>
          <a:p>
            <a:pPr marL="285750" indent="-285750">
              <a:spcBef>
                <a:spcPts val="600"/>
              </a:spcBef>
              <a:buFont typeface="Arial" panose="020B0604020202020204" pitchFamily="34" charset="0"/>
              <a:buChar char="•"/>
            </a:pPr>
            <a:r>
              <a:rPr lang="fr-BE" sz="2000" dirty="0" smtClean="0"/>
              <a:t>S’inscrit dans le dialogue social qui intègre la </a:t>
            </a:r>
            <a:r>
              <a:rPr lang="fr-BE" sz="2000" b="1" dirty="0" smtClean="0">
                <a:solidFill>
                  <a:srgbClr val="990033"/>
                </a:solidFill>
              </a:rPr>
              <a:t>documentation des compétences</a:t>
            </a:r>
            <a:endParaRPr lang="fr-BE" sz="2000" b="1" dirty="0">
              <a:solidFill>
                <a:srgbClr val="990033"/>
              </a:solidFill>
            </a:endParaRPr>
          </a:p>
        </p:txBody>
      </p:sp>
    </p:spTree>
    <p:extLst>
      <p:ext uri="{BB962C8B-B14F-4D97-AF65-F5344CB8AC3E}">
        <p14:creationId xmlns:p14="http://schemas.microsoft.com/office/powerpoint/2010/main" val="2080219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3883114"/>
            <a:ext cx="6264696" cy="553998"/>
          </a:xfrm>
          <a:prstGeom prst="rect">
            <a:avLst/>
          </a:prstGeom>
        </p:spPr>
        <p:txBody>
          <a:bodyPr wrap="square">
            <a:spAutoFit/>
          </a:bodyPr>
          <a:lstStyle/>
          <a:p>
            <a:pPr algn="ctr" eaLnBrk="0" hangingPunct="0">
              <a:spcBef>
                <a:spcPct val="50000"/>
              </a:spcBef>
            </a:pPr>
            <a:r>
              <a:rPr lang="fr-BE" sz="3000" b="1" dirty="0" smtClean="0">
                <a:solidFill>
                  <a:srgbClr val="B8003D"/>
                </a:solidFill>
                <a:effectLst>
                  <a:outerShdw blurRad="38100" dist="38100" dir="2700000" algn="tl">
                    <a:srgbClr val="000000">
                      <a:alpha val="43137"/>
                    </a:srgbClr>
                  </a:outerShdw>
                </a:effectLst>
              </a:rPr>
              <a:t>Questions-réponses</a:t>
            </a:r>
            <a:endParaRPr lang="fr-BE" sz="3000" b="1" dirty="0">
              <a:solidFill>
                <a:srgbClr val="B8003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5113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3883114"/>
            <a:ext cx="6264696" cy="553998"/>
          </a:xfrm>
          <a:prstGeom prst="rect">
            <a:avLst/>
          </a:prstGeom>
        </p:spPr>
        <p:txBody>
          <a:bodyPr wrap="square">
            <a:spAutoFit/>
          </a:bodyPr>
          <a:lstStyle/>
          <a:p>
            <a:pPr algn="ctr" eaLnBrk="0" hangingPunct="0">
              <a:spcBef>
                <a:spcPct val="50000"/>
              </a:spcBef>
            </a:pPr>
            <a:r>
              <a:rPr lang="fr-BE" sz="3000" b="1" dirty="0" smtClean="0">
                <a:solidFill>
                  <a:srgbClr val="B8003D"/>
                </a:solidFill>
                <a:effectLst>
                  <a:outerShdw blurRad="38100" dist="38100" dir="2700000" algn="tl">
                    <a:srgbClr val="000000">
                      <a:alpha val="43137"/>
                    </a:srgbClr>
                  </a:outerShdw>
                </a:effectLst>
              </a:rPr>
              <a:t>Merci pour votre attention</a:t>
            </a:r>
            <a:endParaRPr lang="fr-BE" sz="3000" b="1" dirty="0">
              <a:solidFill>
                <a:srgbClr val="B8003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3331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bwMode="auto">
          <a:xfrm>
            <a:off x="107504" y="2636912"/>
            <a:ext cx="8928992" cy="36004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a:solidFill>
                  <a:schemeClr val="tx1"/>
                </a:solidFill>
                <a:latin typeface="Arial" charset="0"/>
                <a:ea typeface="ヒラギノ角ゴ Pro W3" pitchFamily="112" charset="-128"/>
              </a:defRPr>
            </a:lvl1pPr>
            <a:lvl2pPr marL="742950" indent="-285750">
              <a:defRPr sz="2600">
                <a:solidFill>
                  <a:schemeClr val="tx1"/>
                </a:solidFill>
                <a:latin typeface="Arial" charset="0"/>
                <a:ea typeface="ヒラギノ角ゴ Pro W3" pitchFamily="112" charset="-128"/>
              </a:defRPr>
            </a:lvl2pPr>
            <a:lvl3pPr marL="1143000" indent="-228600">
              <a:defRPr sz="2600">
                <a:solidFill>
                  <a:schemeClr val="tx1"/>
                </a:solidFill>
                <a:latin typeface="Arial" charset="0"/>
                <a:ea typeface="ヒラギノ角ゴ Pro W3" pitchFamily="112" charset="-128"/>
              </a:defRPr>
            </a:lvl3pPr>
            <a:lvl4pPr marL="1600200" indent="-228600">
              <a:defRPr sz="2600">
                <a:solidFill>
                  <a:schemeClr val="tx1"/>
                </a:solidFill>
                <a:latin typeface="Arial" charset="0"/>
                <a:ea typeface="ヒラギノ角ゴ Pro W3" pitchFamily="112" charset="-128"/>
              </a:defRPr>
            </a:lvl4pPr>
            <a:lvl5pPr marL="2057400" indent="-228600">
              <a:defRPr sz="26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6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6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6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600">
                <a:solidFill>
                  <a:schemeClr val="tx1"/>
                </a:solidFill>
                <a:latin typeface="Arial" charset="0"/>
                <a:ea typeface="ヒラギノ角ゴ Pro W3" pitchFamily="112" charset="-128"/>
              </a:defRPr>
            </a:lvl9pPr>
          </a:lstStyle>
          <a:p>
            <a:pPr algn="ctr">
              <a:defRPr/>
            </a:pPr>
            <a:endParaRPr lang="fr-BE" sz="4400" b="1" u="sng" dirty="0">
              <a:solidFill>
                <a:srgbClr val="990033"/>
              </a:solidFill>
              <a:effectLst>
                <a:outerShdw blurRad="38100" dist="38100" dir="2700000" algn="tl">
                  <a:srgbClr val="000000">
                    <a:alpha val="43137"/>
                  </a:srgbClr>
                </a:outerShdw>
              </a:effectLst>
              <a:latin typeface="Arial Narrow" pitchFamily="34" charset="0"/>
              <a:cs typeface="+mn-cs"/>
            </a:endParaRPr>
          </a:p>
          <a:p>
            <a:pPr algn="ctr">
              <a:defRPr/>
            </a:pPr>
            <a:r>
              <a:rPr lang="fr-BE" sz="3600" b="1" dirty="0" smtClean="0">
                <a:solidFill>
                  <a:srgbClr val="990033"/>
                </a:solidFill>
                <a:effectLst>
                  <a:outerShdw blurRad="38100" dist="38100" dir="2700000" algn="tl">
                    <a:srgbClr val="000000">
                      <a:alpha val="43137"/>
                    </a:srgbClr>
                  </a:outerShdw>
                </a:effectLst>
                <a:latin typeface="Arial Narrow" pitchFamily="34" charset="0"/>
                <a:ea typeface="+mn-ea"/>
                <a:hlinkClick r:id="rId2"/>
              </a:rPr>
              <a:t>Témoignages de patrons et candidats</a:t>
            </a:r>
            <a:endParaRPr lang="fr-FR" sz="3600" b="1" dirty="0">
              <a:solidFill>
                <a:srgbClr val="990033"/>
              </a:solidFill>
              <a:effectLst>
                <a:outerShdw blurRad="38100" dist="38100" dir="2700000" algn="tl">
                  <a:srgbClr val="000000">
                    <a:alpha val="43137"/>
                  </a:srgbClr>
                </a:outerShdw>
              </a:effectLst>
              <a:latin typeface="Arial Narrow" pitchFamily="34" charset="0"/>
              <a:ea typeface="+mn-ea"/>
            </a:endParaRPr>
          </a:p>
        </p:txBody>
      </p:sp>
    </p:spTree>
    <p:extLst>
      <p:ext uri="{BB962C8B-B14F-4D97-AF65-F5344CB8AC3E}">
        <p14:creationId xmlns:p14="http://schemas.microsoft.com/office/powerpoint/2010/main" val="2211630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604" y="2492896"/>
            <a:ext cx="8937891" cy="2031325"/>
          </a:xfrm>
          <a:prstGeom prst="rect">
            <a:avLst/>
          </a:prstGeom>
        </p:spPr>
        <p:txBody>
          <a:bodyPr wrap="square">
            <a:spAutoFit/>
          </a:bodyPr>
          <a:lstStyle/>
          <a:p>
            <a:pPr eaLnBrk="0" hangingPunct="0">
              <a:defRPr/>
            </a:pPr>
            <a:r>
              <a:rPr lang="fr-BE" sz="8800" b="1" dirty="0" smtClean="0">
                <a:solidFill>
                  <a:srgbClr val="990033"/>
                </a:solidFill>
                <a:effectLst>
                  <a:outerShdw blurRad="38100" dist="38100" dir="2700000" algn="tl">
                    <a:srgbClr val="000000">
                      <a:alpha val="43137"/>
                    </a:srgbClr>
                  </a:outerShdw>
                </a:effectLst>
                <a:ea typeface="ヒラギノ角ゴ Pro W3" pitchFamily="112" charset="-128"/>
                <a:cs typeface="+mn-cs"/>
              </a:rPr>
              <a:t>36</a:t>
            </a:r>
            <a:r>
              <a:rPr lang="fr-BE" sz="8800" b="1" dirty="0" smtClean="0">
                <a:solidFill>
                  <a:srgbClr val="990033"/>
                </a:solidFill>
                <a:effectLst>
                  <a:outerShdw blurRad="38100" dist="38100" dir="2700000" algn="tl">
                    <a:srgbClr val="000000">
                      <a:alpha val="43137"/>
                    </a:srgbClr>
                  </a:outerShdw>
                </a:effectLst>
                <a:ea typeface="ヒラギノ角ゴ Pro W3" pitchFamily="112" charset="-128"/>
                <a:cs typeface="+mn-cs"/>
              </a:rPr>
              <a:t>.137</a:t>
            </a:r>
            <a:endParaRPr lang="fr-BE" sz="8800" b="1" dirty="0" smtClean="0">
              <a:solidFill>
                <a:srgbClr val="990033"/>
              </a:solidFill>
              <a:effectLst>
                <a:outerShdw blurRad="38100" dist="38100" dir="2700000" algn="tl">
                  <a:srgbClr val="000000">
                    <a:alpha val="43137"/>
                  </a:srgbClr>
                </a:outerShdw>
              </a:effectLst>
              <a:ea typeface="ヒラギノ角ゴ Pro W3" pitchFamily="112" charset="-128"/>
              <a:cs typeface="+mn-cs"/>
            </a:endParaRPr>
          </a:p>
          <a:p>
            <a:pPr algn="ctr" eaLnBrk="0" hangingPunct="0">
              <a:defRPr/>
            </a:pPr>
            <a:r>
              <a:rPr lang="fr-BE" sz="3800" b="1" dirty="0" smtClean="0">
                <a:solidFill>
                  <a:srgbClr val="990033"/>
                </a:solidFill>
                <a:effectLst>
                  <a:outerShdw blurRad="38100" dist="38100" dir="2700000" algn="tl">
                    <a:srgbClr val="000000">
                      <a:alpha val="43137"/>
                    </a:srgbClr>
                  </a:outerShdw>
                </a:effectLst>
                <a:ea typeface="ヒラギノ角ゴ Pro W3" pitchFamily="112" charset="-128"/>
                <a:cs typeface="+mn-cs"/>
              </a:rPr>
              <a:t>             Titres de compétence délivrés</a:t>
            </a:r>
            <a:endParaRPr lang="fr-BE" sz="3800" dirty="0">
              <a:ea typeface="ヒラギノ角ゴ Pro W3" pitchFamily="112" charset="-128"/>
              <a:cs typeface="+mn-cs"/>
            </a:endParaRPr>
          </a:p>
        </p:txBody>
      </p:sp>
      <p:sp>
        <p:nvSpPr>
          <p:cNvPr id="2" name="ZoneTexte 1"/>
          <p:cNvSpPr txBox="1"/>
          <p:nvPr/>
        </p:nvSpPr>
        <p:spPr>
          <a:xfrm>
            <a:off x="2483768" y="4944576"/>
            <a:ext cx="6408712" cy="892552"/>
          </a:xfrm>
          <a:prstGeom prst="rect">
            <a:avLst/>
          </a:prstGeom>
          <a:noFill/>
        </p:spPr>
        <p:txBody>
          <a:bodyPr wrap="square" rtlCol="0">
            <a:spAutoFit/>
          </a:bodyPr>
          <a:lstStyle/>
          <a:p>
            <a:r>
              <a:rPr lang="fr-BE" dirty="0" smtClean="0"/>
              <a:t>Soit via </a:t>
            </a:r>
            <a:r>
              <a:rPr lang="fr-BE" dirty="0" smtClean="0">
                <a:solidFill>
                  <a:srgbClr val="990033"/>
                </a:solidFill>
              </a:rPr>
              <a:t>situation professionnelle reconstituée</a:t>
            </a:r>
          </a:p>
          <a:p>
            <a:r>
              <a:rPr lang="fr-BE" dirty="0" smtClean="0"/>
              <a:t>Soit suite à une </a:t>
            </a:r>
            <a:r>
              <a:rPr lang="fr-BE" dirty="0" smtClean="0">
                <a:solidFill>
                  <a:srgbClr val="990033"/>
                </a:solidFill>
              </a:rPr>
              <a:t>formation agréée par le Consortium</a:t>
            </a:r>
            <a:endParaRPr lang="fr-BE" dirty="0">
              <a:solidFill>
                <a:srgbClr val="990033"/>
              </a:solidFill>
            </a:endParaRPr>
          </a:p>
        </p:txBody>
      </p:sp>
    </p:spTree>
    <p:extLst>
      <p:ext uri="{BB962C8B-B14F-4D97-AF65-F5344CB8AC3E}">
        <p14:creationId xmlns:p14="http://schemas.microsoft.com/office/powerpoint/2010/main" val="3796579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074" y="2609374"/>
            <a:ext cx="4716016" cy="1754326"/>
          </a:xfrm>
          <a:prstGeom prst="rect">
            <a:avLst/>
          </a:prstGeom>
        </p:spPr>
        <p:txBody>
          <a:bodyPr wrap="square">
            <a:spAutoFit/>
          </a:bodyPr>
          <a:lstStyle/>
          <a:p>
            <a:pPr algn="just" eaLnBrk="0" hangingPunct="0">
              <a:defRPr/>
            </a:pPr>
            <a:r>
              <a:rPr lang="fr-BE" sz="8800" b="1" dirty="0" smtClean="0">
                <a:solidFill>
                  <a:srgbClr val="990033"/>
                </a:solidFill>
                <a:effectLst>
                  <a:outerShdw blurRad="38100" dist="38100" dir="2700000" algn="tl">
                    <a:srgbClr val="000000">
                      <a:alpha val="43137"/>
                    </a:srgbClr>
                  </a:outerShdw>
                </a:effectLst>
                <a:ea typeface="ヒラギノ角ゴ Pro W3" pitchFamily="112" charset="-128"/>
                <a:cs typeface="+mn-cs"/>
              </a:rPr>
              <a:t>52</a:t>
            </a:r>
            <a:r>
              <a:rPr lang="fr-BE" sz="2800" b="1" dirty="0" smtClean="0">
                <a:solidFill>
                  <a:srgbClr val="990033"/>
                </a:solidFill>
                <a:effectLst>
                  <a:outerShdw blurRad="38100" dist="38100" dir="2700000" algn="tl">
                    <a:srgbClr val="000000">
                      <a:alpha val="43137"/>
                    </a:srgbClr>
                  </a:outerShdw>
                </a:effectLst>
                <a:ea typeface="ヒラギノ角ゴ Pro W3" pitchFamily="112" charset="-128"/>
                <a:cs typeface="+mn-cs"/>
              </a:rPr>
              <a:t> </a:t>
            </a:r>
            <a:r>
              <a:rPr lang="fr-BE" sz="2800" b="1" dirty="0" smtClean="0">
                <a:solidFill>
                  <a:srgbClr val="990033"/>
                </a:solidFill>
                <a:effectLst>
                  <a:outerShdw blurRad="38100" dist="38100" dir="2700000" algn="tl">
                    <a:srgbClr val="000000">
                      <a:alpha val="43137"/>
                    </a:srgbClr>
                  </a:outerShdw>
                </a:effectLst>
                <a:ea typeface="ヒラギノ角ゴ Pro W3" pitchFamily="112" charset="-128"/>
                <a:cs typeface="+mn-cs"/>
              </a:rPr>
              <a:t>métiers disponibles</a:t>
            </a:r>
            <a:endParaRPr lang="fr-BE" sz="2000" dirty="0"/>
          </a:p>
          <a:p>
            <a:pPr algn="ctr" eaLnBrk="0" hangingPunct="0">
              <a:defRPr/>
            </a:pPr>
            <a:endParaRPr lang="fr-BE" sz="2000" dirty="0">
              <a:ea typeface="ヒラギノ角ゴ Pro W3" pitchFamily="112" charset="-128"/>
              <a:cs typeface="+mn-cs"/>
            </a:endParaRPr>
          </a:p>
        </p:txBody>
      </p:sp>
      <p:sp>
        <p:nvSpPr>
          <p:cNvPr id="2" name="ZoneTexte 1"/>
          <p:cNvSpPr txBox="1"/>
          <p:nvPr/>
        </p:nvSpPr>
        <p:spPr>
          <a:xfrm>
            <a:off x="4860032" y="2564904"/>
            <a:ext cx="4104456" cy="3877985"/>
          </a:xfrm>
          <a:prstGeom prst="rect">
            <a:avLst/>
          </a:prstGeom>
          <a:noFill/>
        </p:spPr>
        <p:txBody>
          <a:bodyPr wrap="square" rtlCol="0">
            <a:spAutoFit/>
          </a:bodyPr>
          <a:lstStyle/>
          <a:p>
            <a:pPr lvl="1" algn="ctr"/>
            <a:r>
              <a:rPr lang="fr-BE" sz="2000" dirty="0" smtClean="0"/>
              <a:t>Technicien </a:t>
            </a:r>
            <a:r>
              <a:rPr lang="fr-BE" sz="2000" dirty="0"/>
              <a:t>Pc et Réseau </a:t>
            </a:r>
            <a:r>
              <a:rPr lang="fr-BE" sz="1200" dirty="0"/>
              <a:t>(H/F)</a:t>
            </a:r>
          </a:p>
          <a:p>
            <a:pPr lvl="1" algn="ctr"/>
            <a:r>
              <a:rPr lang="fr-BE" sz="2000" dirty="0"/>
              <a:t>Conducteur de chariot élévateur </a:t>
            </a:r>
            <a:r>
              <a:rPr lang="fr-BE" sz="1200" dirty="0"/>
              <a:t>(H/F) </a:t>
            </a:r>
          </a:p>
          <a:p>
            <a:pPr lvl="1" algn="ctr"/>
            <a:r>
              <a:rPr lang="fr-BE" sz="2000" dirty="0"/>
              <a:t>Installateur électricien résidentiel </a:t>
            </a:r>
            <a:r>
              <a:rPr lang="fr-BE" sz="1200" dirty="0"/>
              <a:t>(H/F</a:t>
            </a:r>
            <a:r>
              <a:rPr lang="fr-BE" sz="1200" dirty="0" smtClean="0"/>
              <a:t>)</a:t>
            </a:r>
          </a:p>
          <a:p>
            <a:pPr lvl="1" algn="ctr"/>
            <a:r>
              <a:rPr lang="fr-BE" sz="2000" dirty="0"/>
              <a:t>Employé administratif </a:t>
            </a:r>
            <a:r>
              <a:rPr lang="fr-BE" sz="1200" dirty="0"/>
              <a:t>(H/F)</a:t>
            </a:r>
          </a:p>
          <a:p>
            <a:pPr lvl="1" algn="ctr"/>
            <a:r>
              <a:rPr lang="fr-BE" sz="2000" dirty="0" smtClean="0"/>
              <a:t>Ouvrier </a:t>
            </a:r>
            <a:r>
              <a:rPr lang="fr-BE" sz="2000" dirty="0"/>
              <a:t>boulanger pâtissier </a:t>
            </a:r>
            <a:r>
              <a:rPr lang="fr-BE" sz="1200" dirty="0"/>
              <a:t>(H/F)</a:t>
            </a:r>
          </a:p>
          <a:p>
            <a:pPr lvl="1" algn="ctr"/>
            <a:r>
              <a:rPr lang="fr-BE" sz="2000" dirty="0"/>
              <a:t>Peintre en bâtiment </a:t>
            </a:r>
            <a:r>
              <a:rPr lang="fr-BE" sz="1200" dirty="0"/>
              <a:t>(H/F)</a:t>
            </a:r>
          </a:p>
          <a:p>
            <a:pPr lvl="1" algn="ctr"/>
            <a:r>
              <a:rPr lang="fr-BE" sz="2000" dirty="0"/>
              <a:t>Aide-comptable </a:t>
            </a:r>
            <a:r>
              <a:rPr lang="fr-BE" sz="1200" dirty="0"/>
              <a:t>(H/F)</a:t>
            </a:r>
          </a:p>
          <a:p>
            <a:pPr lvl="1" algn="ctr"/>
            <a:r>
              <a:rPr lang="fr-BE" sz="2000" dirty="0"/>
              <a:t>Découpeur désosseur </a:t>
            </a:r>
            <a:r>
              <a:rPr lang="fr-BE" sz="1200" dirty="0"/>
              <a:t>(H/F)</a:t>
            </a:r>
          </a:p>
          <a:p>
            <a:pPr lvl="1" algn="ctr"/>
            <a:r>
              <a:rPr lang="fr-BE" sz="2000" dirty="0" smtClean="0"/>
              <a:t>Aide </a:t>
            </a:r>
            <a:r>
              <a:rPr lang="fr-BE" sz="2000" dirty="0"/>
              <a:t>ménager </a:t>
            </a:r>
            <a:r>
              <a:rPr lang="fr-BE" sz="1200" dirty="0"/>
              <a:t>(H/F)</a:t>
            </a:r>
          </a:p>
          <a:p>
            <a:pPr lvl="1" algn="ctr"/>
            <a:r>
              <a:rPr lang="fr-BE" sz="2000" dirty="0" smtClean="0"/>
              <a:t>Technicien </a:t>
            </a:r>
            <a:r>
              <a:rPr lang="fr-BE" sz="2000" dirty="0"/>
              <a:t>en </a:t>
            </a:r>
            <a:r>
              <a:rPr lang="fr-BE" sz="2000" dirty="0" smtClean="0"/>
              <a:t>système </a:t>
            </a:r>
            <a:r>
              <a:rPr lang="fr-BE" sz="2000" dirty="0"/>
              <a:t>d’usinage </a:t>
            </a:r>
            <a:r>
              <a:rPr lang="fr-BE" sz="1200" dirty="0"/>
              <a:t>(H/F</a:t>
            </a:r>
            <a:r>
              <a:rPr lang="fr-BE" sz="1200" dirty="0" smtClean="0"/>
              <a:t>)</a:t>
            </a:r>
          </a:p>
          <a:p>
            <a:pPr lvl="1" algn="ctr"/>
            <a:r>
              <a:rPr lang="fr-BE" sz="2000" dirty="0" smtClean="0"/>
              <a:t>Cimentier-façadier </a:t>
            </a:r>
            <a:r>
              <a:rPr lang="fr-BE" sz="1200" dirty="0" smtClean="0"/>
              <a:t>(H/F)</a:t>
            </a:r>
            <a:endParaRPr lang="fr-BE" sz="2000" dirty="0"/>
          </a:p>
          <a:p>
            <a:endParaRPr lang="fr-BE" dirty="0"/>
          </a:p>
        </p:txBody>
      </p:sp>
    </p:spTree>
    <p:extLst>
      <p:ext uri="{BB962C8B-B14F-4D97-AF65-F5344CB8AC3E}">
        <p14:creationId xmlns:p14="http://schemas.microsoft.com/office/powerpoint/2010/main" val="1319787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3063707"/>
            <a:ext cx="5328592" cy="3652923"/>
          </a:xfrm>
          <a:prstGeom prst="rect">
            <a:avLst/>
          </a:prstGeom>
        </p:spPr>
      </p:pic>
      <p:sp>
        <p:nvSpPr>
          <p:cNvPr id="4" name="Rectangle 3"/>
          <p:cNvSpPr/>
          <p:nvPr/>
        </p:nvSpPr>
        <p:spPr>
          <a:xfrm>
            <a:off x="2555776" y="2060847"/>
            <a:ext cx="6120680" cy="954107"/>
          </a:xfrm>
          <a:prstGeom prst="rect">
            <a:avLst/>
          </a:prstGeom>
        </p:spPr>
        <p:txBody>
          <a:bodyPr wrap="square">
            <a:spAutoFit/>
          </a:bodyPr>
          <a:lstStyle/>
          <a:p>
            <a:pPr algn="just" eaLnBrk="0" hangingPunct="0">
              <a:defRPr/>
            </a:pPr>
            <a:r>
              <a:rPr lang="fr-BE" sz="2800" b="1" dirty="0" smtClean="0">
                <a:solidFill>
                  <a:srgbClr val="990033"/>
                </a:solidFill>
                <a:effectLst>
                  <a:outerShdw blurRad="38100" dist="38100" dir="2700000" algn="tl">
                    <a:srgbClr val="000000">
                      <a:alpha val="43137"/>
                    </a:srgbClr>
                  </a:outerShdw>
                </a:effectLst>
                <a:ea typeface="ヒラギノ角ゴ Pro W3" pitchFamily="112" charset="-128"/>
                <a:cs typeface="+mn-cs"/>
              </a:rPr>
              <a:t>Centres de validation des compétences agréés en Belgique francophone</a:t>
            </a:r>
            <a:endParaRPr lang="fr-BE" dirty="0">
              <a:ea typeface="ヒラギノ角ゴ Pro W3" pitchFamily="112" charset="-128"/>
              <a:cs typeface="+mn-cs"/>
            </a:endParaRPr>
          </a:p>
        </p:txBody>
      </p:sp>
      <p:sp>
        <p:nvSpPr>
          <p:cNvPr id="2" name="ZoneTexte 1"/>
          <p:cNvSpPr txBox="1"/>
          <p:nvPr/>
        </p:nvSpPr>
        <p:spPr>
          <a:xfrm>
            <a:off x="251520" y="2577532"/>
            <a:ext cx="1368152" cy="1446550"/>
          </a:xfrm>
          <a:prstGeom prst="rect">
            <a:avLst/>
          </a:prstGeom>
          <a:noFill/>
        </p:spPr>
        <p:txBody>
          <a:bodyPr wrap="square" rtlCol="0">
            <a:spAutoFit/>
          </a:bodyPr>
          <a:lstStyle/>
          <a:p>
            <a:r>
              <a:rPr lang="fr-BE" sz="8800" b="1" dirty="0" smtClean="0">
                <a:solidFill>
                  <a:srgbClr val="990033"/>
                </a:solidFill>
              </a:rPr>
              <a:t>51</a:t>
            </a:r>
            <a:endParaRPr lang="fr-BE" sz="8800" b="1" dirty="0">
              <a:solidFill>
                <a:srgbClr val="990033"/>
              </a:solidFill>
            </a:endParaRPr>
          </a:p>
        </p:txBody>
      </p:sp>
    </p:spTree>
    <p:extLst>
      <p:ext uri="{BB962C8B-B14F-4D97-AF65-F5344CB8AC3E}">
        <p14:creationId xmlns:p14="http://schemas.microsoft.com/office/powerpoint/2010/main" val="670943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780928"/>
            <a:ext cx="5342830" cy="302433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51520" y="2420888"/>
            <a:ext cx="2808312" cy="2308324"/>
          </a:xfrm>
          <a:prstGeom prst="rect">
            <a:avLst/>
          </a:prstGeom>
          <a:noFill/>
        </p:spPr>
        <p:txBody>
          <a:bodyPr wrap="square" rtlCol="0">
            <a:spAutoFit/>
          </a:bodyPr>
          <a:lstStyle/>
          <a:p>
            <a:r>
              <a:rPr lang="fr-BE" sz="8800" b="1" dirty="0" smtClean="0">
                <a:solidFill>
                  <a:srgbClr val="990033"/>
                </a:solidFill>
              </a:rPr>
              <a:t>62,7</a:t>
            </a:r>
            <a:r>
              <a:rPr lang="fr-BE" sz="3200" b="1" dirty="0" smtClean="0">
                <a:solidFill>
                  <a:srgbClr val="990033"/>
                </a:solidFill>
              </a:rPr>
              <a:t>%</a:t>
            </a:r>
          </a:p>
          <a:p>
            <a:r>
              <a:rPr lang="fr-BE" sz="2800" b="1" dirty="0">
                <a:solidFill>
                  <a:srgbClr val="990033"/>
                </a:solidFill>
                <a:effectLst>
                  <a:outerShdw blurRad="38100" dist="38100" dir="2700000" algn="tl">
                    <a:srgbClr val="000000">
                      <a:alpha val="43137"/>
                    </a:srgbClr>
                  </a:outerShdw>
                </a:effectLst>
                <a:ea typeface="ヒラギノ角ゴ Pro W3" pitchFamily="112" charset="-128"/>
                <a:cs typeface="+mn-cs"/>
              </a:rPr>
              <a:t>chercheurs </a:t>
            </a:r>
            <a:r>
              <a:rPr lang="fr-BE" sz="2800" b="1" dirty="0" smtClean="0">
                <a:solidFill>
                  <a:srgbClr val="990033"/>
                </a:solidFill>
                <a:effectLst>
                  <a:outerShdw blurRad="38100" dist="38100" dir="2700000" algn="tl">
                    <a:srgbClr val="000000">
                      <a:alpha val="43137"/>
                    </a:srgbClr>
                  </a:outerShdw>
                </a:effectLst>
                <a:ea typeface="ヒラギノ角ゴ Pro W3" pitchFamily="112" charset="-128"/>
                <a:cs typeface="+mn-cs"/>
              </a:rPr>
              <a:t>emploi</a:t>
            </a:r>
            <a:endParaRPr lang="fr-BE" sz="2800" dirty="0">
              <a:ea typeface="ヒラギノ角ゴ Pro W3" pitchFamily="112" charset="-128"/>
              <a:cs typeface="+mn-cs"/>
            </a:endParaRPr>
          </a:p>
          <a:p>
            <a:endParaRPr lang="fr-BE" sz="2800" b="1" dirty="0">
              <a:solidFill>
                <a:srgbClr val="990033"/>
              </a:solidFill>
            </a:endParaRPr>
          </a:p>
        </p:txBody>
      </p:sp>
    </p:spTree>
    <p:extLst>
      <p:ext uri="{BB962C8B-B14F-4D97-AF65-F5344CB8AC3E}">
        <p14:creationId xmlns:p14="http://schemas.microsoft.com/office/powerpoint/2010/main" val="2452925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600" b="0" i="0" u="none" strike="noStrike" cap="none" normalizeH="0" baseline="0" smtClean="0">
            <a:ln>
              <a:noFill/>
            </a:ln>
            <a:solidFill>
              <a:schemeClr val="tx1"/>
            </a:solidFill>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600" b="0" i="0" u="none" strike="noStrike" cap="none" normalizeH="0" baseline="0" smtClean="0">
            <a:ln>
              <a:noFill/>
            </a:ln>
            <a:solidFill>
              <a:schemeClr val="tx1"/>
            </a:solidFill>
            <a:effectLst/>
            <a:latin typeface="Arial" charset="0"/>
            <a:ea typeface="ヒラギノ角ゴ Pro W3" pitchFamily="112"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8108</TotalTime>
  <Words>1439</Words>
  <Application>Microsoft Office PowerPoint</Application>
  <PresentationFormat>Affichage à l'écran (4:3)</PresentationFormat>
  <Paragraphs>277</Paragraphs>
  <Slides>42</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42</vt:i4>
      </vt:variant>
    </vt:vector>
  </HeadingPairs>
  <TitlesOfParts>
    <vt:vector size="51" baseType="lpstr">
      <vt:lpstr>Arial</vt:lpstr>
      <vt:lpstr>Arial Black</vt:lpstr>
      <vt:lpstr>Arial Narrow</vt:lpstr>
      <vt:lpstr>Calibri</vt:lpstr>
      <vt:lpstr>Courier New</vt:lpstr>
      <vt:lpstr>Lucida Grande</vt:lpstr>
      <vt:lpstr>Wingdings</vt:lpstr>
      <vt:lpstr>ヒラギノ角ゴ Pro W3</vt:lpstr>
      <vt:lpstr>Nouvelle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Consortium de validation des compétences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Angélique TURQUET;s.misonne@bruxellesformation.be</dc:creator>
  <cp:lastModifiedBy>Misonne Sébastienne</cp:lastModifiedBy>
  <cp:revision>634</cp:revision>
  <cp:lastPrinted>2016-03-31T14:04:40Z</cp:lastPrinted>
  <dcterms:created xsi:type="dcterms:W3CDTF">2007-03-09T08:53:13Z</dcterms:created>
  <dcterms:modified xsi:type="dcterms:W3CDTF">2018-01-19T14:42:50Z</dcterms:modified>
</cp:coreProperties>
</file>