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4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34" y="-127000"/>
            <a:ext cx="12479867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79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09" y="6263564"/>
            <a:ext cx="1260872" cy="4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9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70080E-2596-47B9-9943-1163B12A2636}" type="datetimeFigureOut">
              <a:rPr lang="fr-BE" sz="2600">
                <a:solidFill>
                  <a:srgbClr val="000000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15/05/2017</a:t>
            </a:fld>
            <a:endParaRPr lang="fr-BE" sz="26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2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E27D85-72AE-432B-827C-AADCCC10D210}" type="slidenum">
              <a:rPr lang="fr-BE" sz="2600">
                <a:solidFill>
                  <a:srgbClr val="000000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BE" sz="260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0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842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1B6951-AACE-4BCC-9789-16E9C4DABF4D}" type="datetimeFigureOut">
              <a:rPr lang="fr-BE" sz="2600">
                <a:solidFill>
                  <a:srgbClr val="000000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15/05/2017</a:t>
            </a:fld>
            <a:endParaRPr lang="fr-BE" sz="26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2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23A428-9F8E-4BE4-B6AB-966AA74EB0BC}" type="slidenum">
              <a:rPr lang="fr-BE" sz="2600">
                <a:solidFill>
                  <a:srgbClr val="000000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BE" sz="260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5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34" y="-127000"/>
            <a:ext cx="12479867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07" y="6349901"/>
            <a:ext cx="1524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6148323"/>
            <a:ext cx="3264363" cy="7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9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1775520" y="2204864"/>
            <a:ext cx="8892480" cy="360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30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>
                <a:solidFill>
                  <a:srgbClr val="990033"/>
                </a:solidFill>
                <a:latin typeface="Arial Narrow" pitchFamily="34" charset="0"/>
              </a:rPr>
              <a:t>INTERVENTION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2800" b="1" dirty="0">
                <a:solidFill>
                  <a:srgbClr val="990033"/>
                </a:solidFill>
                <a:latin typeface="Arial Narrow" panose="020B0606020202030204" pitchFamily="34" charset="0"/>
              </a:rPr>
              <a:t>La validation en entreprise : quelle stratégie pour quelle entreprise 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BE" sz="2800" b="1" dirty="0">
              <a:solidFill>
                <a:srgbClr val="990033"/>
              </a:solidFill>
              <a:latin typeface="Arial Narrow" panose="020B0606020202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BE" sz="1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BE" sz="1800" b="1" dirty="0">
                <a:solidFill>
                  <a:srgbClr val="000000"/>
                </a:solidFill>
                <a:latin typeface="Arial Narrow" panose="020B0606020202030204" pitchFamily="34" charset="0"/>
              </a:rPr>
              <a:t>Document de travail </a:t>
            </a:r>
            <a:r>
              <a:rPr lang="fr-BE" sz="18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Celex</a:t>
            </a:r>
            <a:r>
              <a:rPr lang="fr-BE" sz="1800" b="1" dirty="0">
                <a:solidFill>
                  <a:srgbClr val="000000"/>
                </a:solidFill>
                <a:latin typeface="Arial Narrow" panose="020B0606020202030204" pitchFamily="34" charset="0"/>
              </a:rPr>
              <a:t> : Validation en entreprise : point de départ, point de situation</a:t>
            </a:r>
            <a:endParaRPr lang="fr-BE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1775520" y="2204864"/>
            <a:ext cx="8892480" cy="360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4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800" b="1" dirty="0">
                <a:solidFill>
                  <a:srgbClr val="990033"/>
                </a:solidFill>
                <a:latin typeface="Arial Narrow" panose="020B0606020202030204" pitchFamily="34" charset="0"/>
              </a:rPr>
              <a:t>Point de départ.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BE" sz="2000" b="1" dirty="0">
              <a:solidFill>
                <a:srgbClr val="990033"/>
              </a:solidFill>
              <a:latin typeface="Arial Narrow" panose="020B0606020202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Note d’orientation stratégique 2012-2014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BE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fr-BE" sz="2000" b="1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ième</a:t>
            </a: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innovation prioritaire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Projet-pilote </a:t>
            </a:r>
            <a:r>
              <a:rPr lang="fr-BE" sz="2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Delacre</a:t>
            </a:r>
            <a:endParaRPr lang="fr-BE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Conclusions lors d’un colloque (disponible sur cvdc.be)</a:t>
            </a:r>
          </a:p>
          <a:p>
            <a:pPr marL="457200" lvl="1" indent="0" algn="just" fontAlgn="base">
              <a:spcBef>
                <a:spcPct val="0"/>
              </a:spcBef>
              <a:spcAft>
                <a:spcPct val="0"/>
              </a:spcAft>
            </a:pPr>
            <a:endParaRPr lang="fr-BE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Note d’orientation stratégique 2015-2019</a:t>
            </a: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</a:pPr>
            <a:endParaRPr lang="fr-BE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Continuer le développement de la validation en entreprise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Travailler avec les Cellules de reconversion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BE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A. Processus Direction\A.2. Commission Consultative et d'Agrément\A.2.4. Documents-réunions\A.2.4.3. Dossier réunions\2017\2017_05_12 Coda extra\Supports de présentation\DSC_0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-99392"/>
            <a:ext cx="9433048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1775520" y="2204864"/>
            <a:ext cx="8892480" cy="360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4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800" b="1" dirty="0">
                <a:solidFill>
                  <a:srgbClr val="990033"/>
                </a:solidFill>
                <a:latin typeface="Arial Narrow" panose="020B0606020202030204" pitchFamily="34" charset="0"/>
              </a:rPr>
              <a:t>Point de situation.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BE" sz="2000" b="1" dirty="0">
              <a:solidFill>
                <a:srgbClr val="990033"/>
              </a:solidFill>
              <a:latin typeface="Arial Narrow" panose="020B0606020202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Deux axes </a:t>
            </a:r>
            <a:r>
              <a:rPr lang="fr-BE" sz="2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Nostra</a:t>
            </a: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génèrent des actions et émergent deux scénarios de validation en entreprise 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BE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Validation dans le cadre GRH d’une entreprise ou d’un secteur</a:t>
            </a:r>
          </a:p>
          <a:p>
            <a:pPr marL="457200" lvl="1" indent="0" algn="just" fontAlgn="base">
              <a:spcBef>
                <a:spcPct val="0"/>
              </a:spcBef>
              <a:spcAft>
                <a:spcPct val="0"/>
              </a:spcAft>
            </a:pPr>
            <a:endParaRPr lang="fr-BE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Validation dans le cadre d’une entreprise en reconversion</a:t>
            </a:r>
          </a:p>
          <a:p>
            <a:pPr marL="457200" lvl="1" indent="0" algn="just" fontAlgn="base">
              <a:spcBef>
                <a:spcPct val="0"/>
              </a:spcBef>
              <a:spcAft>
                <a:spcPct val="0"/>
              </a:spcAft>
            </a:pPr>
            <a:endParaRPr lang="fr-BE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1631504" y="2348880"/>
            <a:ext cx="8892480" cy="360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4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lvl="1"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fr-BE" sz="2800" b="1" dirty="0">
                <a:solidFill>
                  <a:srgbClr val="990033"/>
                </a:solidFill>
                <a:latin typeface="Arial Narrow" panose="020B0606020202030204" pitchFamily="34" charset="0"/>
              </a:rPr>
              <a:t>Validation dans le cadre GRH d’une entreprise ou d’un secteur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BE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>
                <a:solidFill>
                  <a:srgbClr val="990033"/>
                </a:solidFill>
                <a:latin typeface="Arial Narrow" panose="020B0606020202030204" pitchFamily="34" charset="0"/>
              </a:rPr>
              <a:t>Spa Monopole / </a:t>
            </a:r>
            <a:r>
              <a:rPr lang="fr-BE" sz="2000" b="1" dirty="0" err="1">
                <a:solidFill>
                  <a:srgbClr val="990033"/>
                </a:solidFill>
                <a:latin typeface="Arial Narrow" panose="020B0606020202030204" pitchFamily="34" charset="0"/>
              </a:rPr>
              <a:t>Delacre</a:t>
            </a:r>
            <a:r>
              <a:rPr lang="fr-BE" sz="2000" b="1" dirty="0">
                <a:solidFill>
                  <a:srgbClr val="990033"/>
                </a:solidFill>
                <a:latin typeface="Arial Narrow" panose="020B0606020202030204" pitchFamily="34" charset="0"/>
              </a:rPr>
              <a:t> / Pouvoirs locaux wallons / </a:t>
            </a:r>
            <a:r>
              <a:rPr lang="fr-BE" sz="2000" b="1" dirty="0" err="1">
                <a:solidFill>
                  <a:srgbClr val="990033"/>
                </a:solidFill>
                <a:latin typeface="Arial Narrow" panose="020B0606020202030204" pitchFamily="34" charset="0"/>
              </a:rPr>
              <a:t>Euroregister</a:t>
            </a:r>
            <a:r>
              <a:rPr lang="fr-BE" sz="2000" b="1" dirty="0">
                <a:solidFill>
                  <a:srgbClr val="990033"/>
                </a:solidFill>
                <a:latin typeface="Arial Narrow" panose="020B0606020202030204" pitchFamily="34" charset="0"/>
              </a:rPr>
              <a:t> / </a:t>
            </a: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Construction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BE" sz="2000" b="1" dirty="0">
              <a:solidFill>
                <a:srgbClr val="990033"/>
              </a:solidFill>
              <a:latin typeface="Arial Narrow" panose="020B0606020202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Constats 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BE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Diversité des objectifs visés</a:t>
            </a: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Mobilisation de l’entreprise</a:t>
            </a: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Impact de la lettre d’intention de la Coda et par-delà …</a:t>
            </a: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Nécessité de balises</a:t>
            </a:r>
          </a:p>
        </p:txBody>
      </p:sp>
    </p:spTree>
    <p:extLst>
      <p:ext uri="{BB962C8B-B14F-4D97-AF65-F5344CB8AC3E}">
        <p14:creationId xmlns:p14="http://schemas.microsoft.com/office/powerpoint/2010/main" val="7291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1631504" y="2060848"/>
            <a:ext cx="8892480" cy="33123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4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2800" b="1" dirty="0">
                <a:solidFill>
                  <a:srgbClr val="990033"/>
                </a:solidFill>
                <a:latin typeface="Arial Narrow" panose="020B0606020202030204" pitchFamily="34" charset="0"/>
              </a:rPr>
              <a:t>Validation dans le cadre d‘une entreprise en reconversion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BE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 err="1">
                <a:solidFill>
                  <a:srgbClr val="990033"/>
                </a:solidFill>
                <a:latin typeface="Arial Narrow" panose="020B0606020202030204" pitchFamily="34" charset="0"/>
              </a:rPr>
              <a:t>Carsid</a:t>
            </a:r>
            <a:r>
              <a:rPr lang="fr-BE" sz="2000" b="1" dirty="0">
                <a:solidFill>
                  <a:srgbClr val="990033"/>
                </a:solidFill>
                <a:latin typeface="Arial Narrow" panose="020B0606020202030204" pitchFamily="34" charset="0"/>
              </a:rPr>
              <a:t> / Schweppes-Orangina / </a:t>
            </a:r>
            <a:r>
              <a:rPr lang="fr-BE" sz="2000" b="1" dirty="0" err="1">
                <a:solidFill>
                  <a:srgbClr val="990033"/>
                </a:solidFill>
                <a:latin typeface="Arial Narrow" panose="020B0606020202030204" pitchFamily="34" charset="0"/>
              </a:rPr>
              <a:t>Thules</a:t>
            </a:r>
            <a:r>
              <a:rPr lang="fr-BE" sz="2000" b="1" dirty="0">
                <a:solidFill>
                  <a:srgbClr val="990033"/>
                </a:solidFill>
                <a:latin typeface="Arial Narrow" panose="020B0606020202030204" pitchFamily="34" charset="0"/>
              </a:rPr>
              <a:t> / </a:t>
            </a:r>
            <a:r>
              <a:rPr lang="fr-BE" sz="2000" b="1" dirty="0" err="1">
                <a:solidFill>
                  <a:srgbClr val="990033"/>
                </a:solidFill>
                <a:latin typeface="Arial Narrow" panose="020B0606020202030204" pitchFamily="34" charset="0"/>
              </a:rPr>
              <a:t>Cargil</a:t>
            </a:r>
            <a:r>
              <a:rPr lang="fr-BE" sz="2000" b="1" dirty="0">
                <a:solidFill>
                  <a:srgbClr val="990033"/>
                </a:solidFill>
                <a:latin typeface="Arial Narrow" panose="020B0606020202030204" pitchFamily="34" charset="0"/>
              </a:rPr>
              <a:t> / Caterpillar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BE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BE" sz="2400" b="1" dirty="0">
                <a:solidFill>
                  <a:srgbClr val="990033"/>
                </a:solidFill>
                <a:latin typeface="Arial Narrow" panose="020B0606020202030204" pitchFamily="34" charset="0"/>
              </a:rPr>
              <a:t>Actions anticipatives </a:t>
            </a:r>
            <a:r>
              <a:rPr lang="fr-BE" sz="2000" b="1" dirty="0">
                <a:solidFill>
                  <a:srgbClr val="990033"/>
                </a:solidFill>
                <a:latin typeface="Arial Narrow" panose="020B0606020202030204" pitchFamily="34" charset="0"/>
              </a:rPr>
              <a:t>(entre l’annonce de la fermeture et la mise en place de la Cellule)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BE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Volonté négociée des partenaires sociaux</a:t>
            </a: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Réponse « rapide » suite à l’annonce de la fermeture</a:t>
            </a: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Effets estime de soi et identité professionnelle  opportuns</a:t>
            </a: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Proximité de la GRH de l’entreprise</a:t>
            </a: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Proche de la réalité des travailleurs</a:t>
            </a:r>
          </a:p>
          <a:p>
            <a:pPr lvl="1" indent="0" algn="just" fontAlgn="base">
              <a:spcBef>
                <a:spcPct val="0"/>
              </a:spcBef>
              <a:spcAft>
                <a:spcPct val="0"/>
              </a:spcAft>
            </a:pPr>
            <a:endParaRPr lang="fr-BE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727075" lvl="1"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DEFIS :  Délai, encadrement, disponibilité des centres de validation</a:t>
            </a:r>
          </a:p>
        </p:txBody>
      </p:sp>
    </p:spTree>
    <p:extLst>
      <p:ext uri="{BB962C8B-B14F-4D97-AF65-F5344CB8AC3E}">
        <p14:creationId xmlns:p14="http://schemas.microsoft.com/office/powerpoint/2010/main" val="21426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C. Processus Supports\C.4. Communication\C.4.7. Evenements\2017\Caterpillar\Photos\P4261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-180782"/>
            <a:ext cx="9385042" cy="71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1631504" y="2060848"/>
            <a:ext cx="8892480" cy="33123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4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2800" b="1" dirty="0">
                <a:solidFill>
                  <a:srgbClr val="990033"/>
                </a:solidFill>
                <a:latin typeface="Arial Narrow" panose="020B0606020202030204" pitchFamily="34" charset="0"/>
              </a:rPr>
              <a:t>Validation dans le cadre d’une entreprise en reconversion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BE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BE" sz="2400" b="1" dirty="0">
                <a:solidFill>
                  <a:srgbClr val="990033"/>
                </a:solidFill>
                <a:latin typeface="Arial Narrow" panose="020B0606020202030204" pitchFamily="34" charset="0"/>
              </a:rPr>
              <a:t>Actions intégrées </a:t>
            </a:r>
            <a:r>
              <a:rPr lang="fr-BE" sz="2000" b="1" dirty="0">
                <a:solidFill>
                  <a:srgbClr val="990033"/>
                </a:solidFill>
                <a:latin typeface="Arial Narrow" panose="020B0606020202030204" pitchFamily="34" charset="0"/>
              </a:rPr>
              <a:t>(après la mise en place de la Cellule)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BE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Volonté négociée des partenaires sociaux</a:t>
            </a: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Besoins de renforcement pour la réussite</a:t>
            </a: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Procédures d’insertion à l’emploi</a:t>
            </a: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Implication du secteur reste une variable</a:t>
            </a:r>
          </a:p>
          <a:p>
            <a:pPr marL="108585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BE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indent="0" algn="just" fontAlgn="base">
              <a:spcBef>
                <a:spcPct val="0"/>
              </a:spcBef>
              <a:spcAft>
                <a:spcPct val="0"/>
              </a:spcAft>
            </a:pPr>
            <a:endParaRPr lang="fr-BE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727075" lvl="1"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DEFIS :  Chef d’orchestre –référent validation-, articulation avec les actions anticipatives</a:t>
            </a:r>
          </a:p>
        </p:txBody>
      </p:sp>
    </p:spTree>
    <p:extLst>
      <p:ext uri="{BB962C8B-B14F-4D97-AF65-F5344CB8AC3E}">
        <p14:creationId xmlns:p14="http://schemas.microsoft.com/office/powerpoint/2010/main" val="6902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1775520" y="2204864"/>
            <a:ext cx="8892480" cy="360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4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800" b="1" dirty="0">
                <a:solidFill>
                  <a:srgbClr val="990033"/>
                </a:solidFill>
                <a:latin typeface="Arial Narrow" panose="020B0606020202030204" pitchFamily="34" charset="0"/>
              </a:rPr>
              <a:t>Perspectives.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BE" sz="2000" b="1" dirty="0">
              <a:solidFill>
                <a:srgbClr val="990033"/>
              </a:solidFill>
              <a:latin typeface="Arial Narrow" panose="020B0606020202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BE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Développer les pratiques dans les deux scénarios.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Exploiter et ajuster les modes d’emploi.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BE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Adhésion d’un petit nombre de secteurs à un groupe de travail de la coda pour l’analyse et le développement de l’approche collective.</a:t>
            </a:r>
          </a:p>
          <a:p>
            <a:pPr marL="457200" lvl="1" indent="0" algn="just" fontAlgn="base">
              <a:spcBef>
                <a:spcPct val="0"/>
              </a:spcBef>
              <a:spcAft>
                <a:spcPct val="0"/>
              </a:spcAft>
            </a:pPr>
            <a:endParaRPr lang="fr-BE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La question sera posée, mais d’abord s’informer !</a:t>
            </a:r>
          </a:p>
        </p:txBody>
      </p:sp>
    </p:spTree>
    <p:extLst>
      <p:ext uri="{BB962C8B-B14F-4D97-AF65-F5344CB8AC3E}">
        <p14:creationId xmlns:p14="http://schemas.microsoft.com/office/powerpoint/2010/main" val="32023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12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Grand écran</PresentationFormat>
  <Paragraphs>74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Lucida Grande</vt:lpstr>
      <vt:lpstr>ヒラギノ角ゴ Pro W3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Misonne Sébastienne</dc:creator>
  <cp:lastModifiedBy>Misonne Sébastienne</cp:lastModifiedBy>
  <cp:revision>1</cp:revision>
  <dcterms:created xsi:type="dcterms:W3CDTF">2017-05-15T14:25:39Z</dcterms:created>
  <dcterms:modified xsi:type="dcterms:W3CDTF">2017-05-15T14:25:53Z</dcterms:modified>
</cp:coreProperties>
</file>