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058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3934" y="-127000"/>
            <a:ext cx="12479867" cy="71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927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309" y="6263564"/>
            <a:ext cx="1260872" cy="477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253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70080E-2596-47B9-9943-1163B12A2636}" type="datetimeFigureOut">
              <a:rPr lang="fr-BE" sz="2600">
                <a:solidFill>
                  <a:srgbClr val="000000"/>
                </a:solidFill>
                <a:latin typeface="Arial Narrow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15/05/2017</a:t>
            </a:fld>
            <a:endParaRPr lang="fr-BE" sz="26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BE" sz="2600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E27D85-72AE-432B-827C-AADCCC10D210}" type="slidenum">
              <a:rPr lang="fr-BE" sz="2600">
                <a:solidFill>
                  <a:srgbClr val="000000"/>
                </a:solidFill>
                <a:latin typeface="Arial Narrow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BE" sz="2600">
              <a:solidFill>
                <a:srgbClr val="00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699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20884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1B6951-AACE-4BCC-9789-16E9C4DABF4D}" type="datetimeFigureOut">
              <a:rPr lang="fr-BE" sz="2600">
                <a:solidFill>
                  <a:srgbClr val="000000"/>
                </a:solidFill>
                <a:latin typeface="Arial Narrow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15/05/2017</a:t>
            </a:fld>
            <a:endParaRPr lang="fr-BE" sz="26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BE" sz="2600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223A428-9F8E-4BE4-B6AB-966AA74EB0BC}" type="slidenum">
              <a:rPr lang="fr-BE" sz="2600">
                <a:solidFill>
                  <a:srgbClr val="000000"/>
                </a:solidFill>
                <a:latin typeface="Arial Narrow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BE" sz="2600">
              <a:solidFill>
                <a:srgbClr val="00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007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3934" y="-127000"/>
            <a:ext cx="12479867" cy="71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107" y="6349901"/>
            <a:ext cx="152400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712" y="6148323"/>
            <a:ext cx="3264363" cy="75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255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ヒラギノ角ゴ Pro W3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112" charset="0"/>
          <a:ea typeface="ヒラギノ角ゴ Pro W3" pitchFamily="112" charset="-128"/>
          <a:cs typeface="ヒラギノ角ゴ Pro W3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112" charset="0"/>
          <a:ea typeface="ヒラギノ角ゴ Pro W3" pitchFamily="112" charset="-128"/>
          <a:cs typeface="ヒラギノ角ゴ Pro W3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112" charset="0"/>
          <a:ea typeface="ヒラギノ角ゴ Pro W3" pitchFamily="112" charset="-128"/>
          <a:cs typeface="ヒラギノ角ゴ Pro W3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112" charset="0"/>
          <a:ea typeface="ヒラギノ角ゴ Pro W3" pitchFamily="112" charset="-128"/>
          <a:cs typeface="ヒラギノ角ゴ Pro W3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112" charset="0"/>
          <a:ea typeface="ヒラギノ角ゴ Pro W3" pitchFamily="11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112" charset="0"/>
          <a:ea typeface="ヒラギノ角ゴ Pro W3" pitchFamily="11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112" charset="0"/>
          <a:ea typeface="ヒラギノ角ゴ Pro W3" pitchFamily="11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112" charset="0"/>
          <a:ea typeface="ヒラギノ角ゴ Pro W3" pitchFamily="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ヒラギノ角ゴ Pro W3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ヒラギノ角ゴ Pro W3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ヒラギノ角ゴ Pro W3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cvdc.be/temoignages/la-validation-des-comp%C3%A9tences-dans-le-secteur-de-la-constructio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 txBox="1">
            <a:spLocks noChangeArrowheads="1"/>
          </p:cNvSpPr>
          <p:nvPr/>
        </p:nvSpPr>
        <p:spPr bwMode="auto">
          <a:xfrm>
            <a:off x="1775520" y="2204864"/>
            <a:ext cx="8892480" cy="3600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BE" sz="3000" b="1" u="sng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BE" sz="3600" b="1" dirty="0">
                <a:solidFill>
                  <a:srgbClr val="990033"/>
                </a:solidFill>
                <a:latin typeface="Arial Narrow" pitchFamily="34" charset="0"/>
              </a:rPr>
              <a:t>INTERVENTION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BE" sz="2800" b="1" dirty="0">
                <a:solidFill>
                  <a:srgbClr val="990033"/>
                </a:solidFill>
                <a:latin typeface="Arial Narrow" panose="020B0606020202030204" pitchFamily="34" charset="0"/>
              </a:rPr>
              <a:t>Les secteurs professionnels et la validation des compétences </a:t>
            </a:r>
            <a:endParaRPr lang="fr-BE" sz="2800" dirty="0">
              <a:solidFill>
                <a:srgbClr val="990033"/>
              </a:solidFill>
              <a:latin typeface="Arial Narrow" panose="020B060602020203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BE" sz="28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BE" sz="2800" b="1" i="1" dirty="0">
                <a:solidFill>
                  <a:srgbClr val="000000"/>
                </a:solidFill>
                <a:latin typeface="Arial Narrow" panose="020B0606020202030204" pitchFamily="34" charset="0"/>
              </a:rPr>
              <a:t>Marie </a:t>
            </a:r>
            <a:r>
              <a:rPr lang="fr-BE" sz="2800" b="1" i="1" dirty="0" err="1">
                <a:solidFill>
                  <a:srgbClr val="000000"/>
                </a:solidFill>
                <a:latin typeface="Arial Narrow" panose="020B0606020202030204" pitchFamily="34" charset="0"/>
              </a:rPr>
              <a:t>Deronchêne</a:t>
            </a:r>
            <a:r>
              <a:rPr lang="fr-BE" sz="2800" b="1" i="1" dirty="0">
                <a:solidFill>
                  <a:srgbClr val="000000"/>
                </a:solidFill>
                <a:latin typeface="Arial Narrow" panose="020B0606020202030204" pitchFamily="34" charset="0"/>
              </a:rPr>
              <a:t>, chargée de </a:t>
            </a:r>
            <a:r>
              <a:rPr lang="fr-BE" sz="2800" b="1" i="1">
                <a:solidFill>
                  <a:srgbClr val="000000"/>
                </a:solidFill>
                <a:latin typeface="Arial Narrow" panose="020B0606020202030204" pitchFamily="34" charset="0"/>
              </a:rPr>
              <a:t>projet </a:t>
            </a:r>
            <a:r>
              <a:rPr lang="fr-BE" sz="2800" i="1" dirty="0">
                <a:solidFill>
                  <a:srgbClr val="000000"/>
                </a:solidFill>
                <a:latin typeface="Arial Narrow" panose="020B0606020202030204" pitchFamily="34" charset="0"/>
              </a:rPr>
              <a:t>a</a:t>
            </a:r>
            <a:r>
              <a:rPr lang="fr-BE" sz="2800" i="1">
                <a:solidFill>
                  <a:srgbClr val="000000"/>
                </a:solidFill>
                <a:latin typeface="Arial Narrow" panose="020B0606020202030204" pitchFamily="34" charset="0"/>
              </a:rPr>
              <a:t>u </a:t>
            </a:r>
            <a:r>
              <a:rPr lang="fr-BE" sz="2800" i="1" dirty="0">
                <a:solidFill>
                  <a:srgbClr val="000000"/>
                </a:solidFill>
                <a:latin typeface="Arial Narrow" panose="020B0606020202030204" pitchFamily="34" charset="0"/>
              </a:rPr>
              <a:t>Consortium de validation des compétences</a:t>
            </a:r>
            <a:endParaRPr lang="fr-FR" sz="2800" b="1" i="1" dirty="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62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805683" y="2132857"/>
            <a:ext cx="8568952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BE" sz="20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Perspectives en termes de collaboration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sz="2000" b="1" u="sng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BE" sz="2000" b="1" u="sng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Stratégies </a:t>
            </a:r>
            <a:r>
              <a:rPr lang="fr-BE" sz="2000" b="1" u="sng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transversales: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sz="2000" b="1" u="sng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Envoi de la Newsletter 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conseillers 2x/An </a:t>
            </a: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Relai 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réseau </a:t>
            </a:r>
            <a:r>
              <a:rPr lang="fr-BE" sz="200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Linked'in</a:t>
            </a:r>
            <a:endParaRPr lang="fr-BE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Envoi d'informations spécifiques 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(VDC collective, invitation évènements, etc.)</a:t>
            </a:r>
            <a:endParaRPr lang="fr-BE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Actions 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intersectorielles (tuteur)</a:t>
            </a:r>
            <a:endParaRPr lang="fr-BE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Coda extraordinaire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sz="2000" b="1" u="sng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64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855937" y="2958853"/>
            <a:ext cx="8583935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Rôle des partenaires sociaux dans le dispositif</a:t>
            </a: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lvl="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Mode de collaboration avec les secteurs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sz="2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sz="2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Quelques exemples de collaboration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fr-BE" sz="2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sz="2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Perspectives en termes de collaboration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2135560" y="2321599"/>
            <a:ext cx="85324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BE" sz="28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Collaborations </a:t>
            </a:r>
            <a:r>
              <a:rPr lang="fr-BE" sz="2800" b="1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avec secteurs professionnels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7476" y="2789975"/>
            <a:ext cx="1080120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1929" y="4725145"/>
            <a:ext cx="916967" cy="747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7" y="3653479"/>
            <a:ext cx="1063309" cy="994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176" y="5301209"/>
            <a:ext cx="1123950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554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811363" y="2492897"/>
            <a:ext cx="8568952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BE" sz="20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Rôle des partenaires sociaux dans le dispositif: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sz="2000" b="1" u="sng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Membres de la Commission consultative et d’agrément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=&gt; orientation du dispositif (Note d’orientation stratégique, 5 réunions/an dont 1 intersectorielle)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Construction de l’offre de validation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=&gt; introduction des nouveaux métiers 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à la 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validation (dont métiers d’avenirs/Titres de compétence de spécialisation)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</a:t>
            </a: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roduction 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et </a:t>
            </a: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mise à jour </a:t>
            </a: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des référentiels de validation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sz="20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Présence lors des </a:t>
            </a: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épreuves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=&gt; observateur externe</a:t>
            </a:r>
            <a:endParaRPr lang="fr-BE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192" y="2060848"/>
            <a:ext cx="1080120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122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819425" y="2060848"/>
            <a:ext cx="8568952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BE" sz="20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Mode de collaboration avec les secteurs: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sz="2000" b="1" u="sng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Convention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sectorielle spécifique/Convention particulière/Plan de travail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sz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Signature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fr-BE" sz="2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convention spécifique:</a:t>
            </a:r>
            <a:endParaRPr lang="fr-BE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1 </a:t>
            </a: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référent sectoriel </a:t>
            </a:r>
            <a:endParaRPr lang="fr-BE" sz="20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/>
            </a:pP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1 comité </a:t>
            </a: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 suivi annuel </a:t>
            </a: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=&gt; fiches-actions </a:t>
            </a:r>
            <a:endParaRPr lang="fr-BE" sz="20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1714500" lvl="3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Fiche </a:t>
            </a: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action 1 : Production des profils métiers et profils formations (</a:t>
            </a:r>
            <a:r>
              <a:rPr lang="fr-BE" sz="16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SFMQ</a:t>
            </a: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)</a:t>
            </a:r>
          </a:p>
          <a:p>
            <a:pPr marL="1714500" lvl="3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Fiche </a:t>
            </a: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action 2 : Production et suivi des référentiels de validation </a:t>
            </a:r>
            <a:endParaRPr lang="fr-BE" sz="16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1714500" lvl="3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Fiche </a:t>
            </a: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action 3 : Communication autour de la validation des </a:t>
            </a: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compétence</a:t>
            </a:r>
          </a:p>
          <a:p>
            <a:pPr marL="1714500" lvl="3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Fiche </a:t>
            </a: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action 4 : Renforcement de la valeur d’usage du Titre de </a:t>
            </a: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Compétence</a:t>
            </a:r>
          </a:p>
          <a:p>
            <a:pPr marL="1257300" lvl="2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Réunions de travail 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sur des </a:t>
            </a: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projets spécifiques 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(approche dossier, collective, etc.)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1 réunion de </a:t>
            </a: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Coda intersectorielle par an</a:t>
            </a:r>
            <a:endParaRPr lang="fr-BE" sz="20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080" y="1700809"/>
            <a:ext cx="1060450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914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524000" y="2204864"/>
            <a:ext cx="9144000" cy="42011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BE" sz="20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En </a:t>
            </a:r>
            <a:r>
              <a:rPr lang="fr-BE" sz="20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2016</a:t>
            </a:r>
            <a:r>
              <a:rPr lang="fr-BE" sz="20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sz="1100" b="1" u="sng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14 comités de suivi annuels =&gt; </a:t>
            </a:r>
            <a:r>
              <a:rPr lang="fr-BE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Educam</a:t>
            </a:r>
            <a:r>
              <a:rPr lang="fr-B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, IFPM, CFB, Volta, </a:t>
            </a:r>
            <a:r>
              <a:rPr lang="fr-BE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Constructiv</a:t>
            </a:r>
            <a:r>
              <a:rPr lang="fr-B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, </a:t>
            </a:r>
            <a:r>
              <a:rPr lang="fr-BE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FormTS</a:t>
            </a:r>
            <a:r>
              <a:rPr lang="fr-B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, </a:t>
            </a:r>
            <a:r>
              <a:rPr lang="fr-BE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Alimento</a:t>
            </a:r>
            <a:r>
              <a:rPr lang="fr-B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, APEF, </a:t>
            </a:r>
            <a:r>
              <a:rPr lang="fr-BE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Horeca</a:t>
            </a:r>
            <a:r>
              <a:rPr lang="fr-B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, CP314, Culture et CRF, </a:t>
            </a: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dont 9 en collaboration avec le SFMQ</a:t>
            </a: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sz="12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2 nouvelles conventions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sectorielles spécifiques signées </a:t>
            </a:r>
            <a:r>
              <a:rPr lang="fr-B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(IFPM, </a:t>
            </a:r>
            <a:r>
              <a:rPr lang="fr-BE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Constructiv</a:t>
            </a:r>
            <a:r>
              <a:rPr lang="fr-B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) 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et </a:t>
            </a: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4 en cours de préparation </a:t>
            </a:r>
            <a:r>
              <a:rPr lang="fr-B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(FSTL, Bois, </a:t>
            </a:r>
            <a:r>
              <a:rPr lang="fr-BE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Educam</a:t>
            </a:r>
            <a:r>
              <a:rPr lang="fr-B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, APEF-FEBI)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sz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6 </a:t>
            </a: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nouveaux métiers actifs 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: </a:t>
            </a:r>
            <a:r>
              <a:rPr lang="fr-B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tuteur, esthéticien, opérateur de production en industrie alimentaire, serveur restaurant, coiffeur manager et </a:t>
            </a:r>
            <a:r>
              <a:rPr lang="fr-B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barman 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et des métiers </a:t>
            </a: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mis </a:t>
            </a:r>
            <a:r>
              <a:rPr lang="fr-BE" sz="200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à jour/actualisés</a:t>
            </a:r>
            <a:endParaRPr lang="fr-BE" sz="20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sz="14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 nombreuses </a:t>
            </a: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actions de communications </a:t>
            </a:r>
            <a:r>
              <a:rPr lang="fr-B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(vidéo, évènement, articles dans la presse, etc.)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 nombreux </a:t>
            </a: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projets </a:t>
            </a:r>
            <a:r>
              <a:rPr lang="fr-B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(approche dossier, approche collective, cellules de reconversion, parcours et  formations de renforcement, etc.)</a:t>
            </a:r>
            <a:endParaRPr lang="fr-BE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5720" y="1772817"/>
            <a:ext cx="1060450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796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87488" y="2060849"/>
            <a:ext cx="8923312" cy="4370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BE" sz="20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Quelques exemples de collaboration: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sz="2000" b="1" u="sng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Actions </a:t>
            </a: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 communication</a:t>
            </a:r>
            <a:r>
              <a:rPr lang="fr-BE" dirty="0">
                <a:solidFill>
                  <a:srgbClr val="000000"/>
                </a:solidFill>
                <a:latin typeface="Arial Narrow" pitchFamily="34" charset="0"/>
              </a:rPr>
              <a:t>: </a:t>
            </a:r>
            <a:r>
              <a:rPr lang="fr-BE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Constructiv</a:t>
            </a:r>
            <a:r>
              <a:rPr lang="fr-B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a produit une vidéo à destination des employeurs</a:t>
            </a:r>
            <a:r>
              <a:rPr lang="fr-BE" sz="20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fr-BE" sz="1600" u="sng" dirty="0">
                <a:solidFill>
                  <a:srgbClr val="000000"/>
                </a:solidFill>
                <a:latin typeface="Arial Narrow" pitchFamily="34" charset="0"/>
                <a:hlinkClick r:id="rId2"/>
              </a:rPr>
              <a:t>http</a:t>
            </a:r>
            <a:r>
              <a:rPr lang="fr-BE" sz="1600" u="sng" dirty="0">
                <a:solidFill>
                  <a:srgbClr val="000000"/>
                </a:solidFill>
                <a:latin typeface="Arial Narrow" pitchFamily="34" charset="0"/>
                <a:hlinkClick r:id="rId2"/>
              </a:rPr>
              <a:t>://www.cvdc.be/temoignages/la-validation-des-comp%C3%A9tences-dans-le-secteur-de-la-construction</a:t>
            </a:r>
            <a:r>
              <a:rPr lang="fr-BE" sz="16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endParaRPr lang="fr-BE" sz="1600" dirty="0">
              <a:solidFill>
                <a:srgbClr val="000000"/>
              </a:solidFill>
              <a:latin typeface="Arial Narrow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sz="14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Mise en place de centre sectoriel de validation=&gt; </a:t>
            </a:r>
            <a:r>
              <a:rPr lang="fr-BE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Horeca</a:t>
            </a:r>
            <a:r>
              <a:rPr lang="fr-B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fr-B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 </a:t>
            </a:r>
            <a:r>
              <a:rPr lang="fr-B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Pro : centre coupole pour la validation des métiers de l’</a:t>
            </a:r>
            <a:r>
              <a:rPr lang="fr-BE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Horeca</a:t>
            </a:r>
            <a:r>
              <a:rPr lang="fr-B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sur Bruxelles </a:t>
            </a: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(</a:t>
            </a:r>
            <a:r>
              <a:rPr lang="fr-BE" sz="1600" dirty="0">
                <a:solidFill>
                  <a:srgbClr val="000000"/>
                </a:solidFill>
                <a:latin typeface="Arial Narrow" pitchFamily="34" charset="0"/>
              </a:rPr>
              <a:t>porte d’entrée unique, 3 lieux-centres (BFO, EFP, EPS), organisation de modules courts en amont de l’épreuve</a:t>
            </a: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)</a:t>
            </a:r>
            <a:endParaRPr lang="fr-BE" sz="16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sz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Participation à des projets de développement du dispositif: </a:t>
            </a:r>
            <a:r>
              <a:rPr lang="fr-B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Evaluation par « dossier », validation en entreprise, validation de publics spécifiques </a:t>
            </a:r>
            <a:r>
              <a:rPr lang="fr-BE" sz="1600" dirty="0">
                <a:solidFill>
                  <a:srgbClr val="000000"/>
                </a:solidFill>
                <a:latin typeface="Arial Narrow" pitchFamily="34" charset="0"/>
              </a:rPr>
              <a:t>(cellules de reconversion, personnes incarcérées, personnes avec un handicap, etc.</a:t>
            </a: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)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fr-BE" sz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Renforcement de la valeur d’usage du Titre de Compétence</a:t>
            </a:r>
            <a:r>
              <a:rPr lang="fr-BE" dirty="0">
                <a:solidFill>
                  <a:srgbClr val="000000"/>
                </a:solidFill>
                <a:latin typeface="Arial Narrow" pitchFamily="34" charset="0"/>
              </a:rPr>
              <a:t>: </a:t>
            </a:r>
            <a:r>
              <a:rPr lang="fr-B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Accès à la </a:t>
            </a:r>
            <a:r>
              <a:rPr lang="fr-B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formation, accès à la profession</a:t>
            </a:r>
            <a:r>
              <a:rPr lang="fr-B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, </a:t>
            </a:r>
            <a:r>
              <a:rPr lang="fr-B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accès à des certifications sectorielles, accès à des recrutements/postes </a:t>
            </a:r>
            <a:r>
              <a:rPr lang="fr-BE" dirty="0">
                <a:solidFill>
                  <a:srgbClr val="000000"/>
                </a:solidFill>
                <a:latin typeface="Arial Narrow" pitchFamily="34" charset="0"/>
              </a:rPr>
              <a:t>(pouvoirs locaux), </a:t>
            </a:r>
            <a:r>
              <a:rPr lang="fr-B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etc.</a:t>
            </a:r>
            <a:endParaRPr lang="fr-BE" sz="16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27895"/>
            <a:ext cx="9144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372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805683" y="2132857"/>
            <a:ext cx="8754813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BE" sz="20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Perspectives en termes de collaboration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fr-BE" sz="2000" b="1" u="sng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BE" sz="2000" b="1" u="sng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3 types de collaboration avec les secteurs :</a:t>
            </a: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Secteurs =&gt; collaboration « qui roule »</a:t>
            </a:r>
          </a:p>
          <a:p>
            <a:pPr marL="1714500" lvl="3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Convention et fiche actions, référent dynamique, &gt; </a:t>
            </a: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3 réunion </a:t>
            </a: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 suivi </a:t>
            </a: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/an</a:t>
            </a:r>
          </a:p>
          <a:p>
            <a:pPr marL="1714500" lvl="3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&gt; 3 métiers </a:t>
            </a: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actifs</a:t>
            </a: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</a:p>
          <a:p>
            <a:pPr marL="1714500" lvl="3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&gt; 3 projets </a:t>
            </a: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en cours</a:t>
            </a:r>
            <a:endParaRPr lang="fr-BE" sz="16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Secteurs =&gt; collaboration « qui se construit »</a:t>
            </a:r>
          </a:p>
          <a:p>
            <a:pPr marL="1714500" lvl="3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Cadre de collaboration ou convention, référent </a:t>
            </a: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identifié,  </a:t>
            </a: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1/2 réunions de </a:t>
            </a: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suivi/an</a:t>
            </a:r>
          </a:p>
          <a:p>
            <a:pPr marL="1714500" lvl="3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1/2 métiers </a:t>
            </a: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actifs</a:t>
            </a:r>
            <a:endParaRPr lang="fr-BE" sz="16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1714500" lvl="3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1/2 projets en cours</a:t>
            </a: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Secteurs =&gt; collaboration </a:t>
            </a:r>
            <a:r>
              <a:rPr lang="fr-BE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« 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premiers contacts »</a:t>
            </a:r>
            <a:endParaRPr lang="fr-BE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1714500" lvl="3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Pas de cadre de collaboration</a:t>
            </a:r>
          </a:p>
          <a:p>
            <a:pPr marL="1714500" lvl="3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1 ou aucun métier </a:t>
            </a: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actif</a:t>
            </a:r>
          </a:p>
          <a:p>
            <a:pPr marL="1714500" lvl="3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16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aucun projet en cours</a:t>
            </a:r>
          </a:p>
          <a:p>
            <a:pPr marL="1714500" lvl="3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fr-BE" sz="2000" b="1" u="sng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52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805682" y="2143895"/>
            <a:ext cx="8754813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BE" sz="20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Perspectives en termes de collaboration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fr-BE" sz="2000" b="1" u="sng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BE" sz="2000" b="1" u="sng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Stratégies différentes en fonction du type de collaboration :</a:t>
            </a:r>
          </a:p>
          <a:p>
            <a:pPr marL="1714500" lvl="3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fr-BE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1714500" lvl="3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Stratégies spécifiques (pilotage d’actions)</a:t>
            </a:r>
            <a:endParaRPr lang="fr-BE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1714500" lvl="3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fr-BE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1714500" lvl="3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Stratégies transversales (impulsion d’une dynamique)</a:t>
            </a:r>
          </a:p>
          <a:p>
            <a:pPr marL="1714500" lvl="3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fr-BE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BE" sz="2000" b="1" u="sng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Implication des Conseils économiques et sociaux régionaux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fr-BE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47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805683" y="2132857"/>
            <a:ext cx="8682805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BE" sz="2000" b="1" u="sng" dirty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Perspectives en termes de collaboration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fr-BE" sz="2000" b="1" u="sng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fr-BE" sz="2000" b="1" u="sng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Stratégies spécifiques: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fr-BE" sz="2000" b="1" u="sng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Comités de suivi 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1 à 2X/an</a:t>
            </a:r>
            <a:endParaRPr lang="fr-BE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Réunions « 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Communication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 » régulières (inauguration nouveau Centre, remise de TC, 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vidéos)</a:t>
            </a:r>
            <a:endParaRPr lang="fr-BE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Envoi 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d'informations sectorielles (envoi de statistiques sectorielles, dates des séances d’information et des épreuves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, témoignages, 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etc.)</a:t>
            </a:r>
            <a:endParaRPr lang="fr-BE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Accompagner 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des projets spécifiques 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sectoriels (VDC collective, approche dossier, cellules de reconversion, etc.)</a:t>
            </a:r>
            <a:endParaRPr lang="fr-BE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1257300" lvl="2" indent="-3429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Organiser des 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formations continues 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secteur/centres VDC </a:t>
            </a:r>
            <a:r>
              <a:rPr lang="fr-BE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« multithématique » (mutualisation/gestion de l’offre, création d’un réseau de partenaires, etc.) </a:t>
            </a:r>
            <a:endParaRPr lang="fr-BE" sz="2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BE" sz="2000" b="1" u="sng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59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12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521</Words>
  <Application>Microsoft Office PowerPoint</Application>
  <PresentationFormat>Grand écran</PresentationFormat>
  <Paragraphs>101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Arial Narrow</vt:lpstr>
      <vt:lpstr>Lucida Grande</vt:lpstr>
      <vt:lpstr>Wingdings</vt:lpstr>
      <vt:lpstr>ヒラギノ角ゴ Pro W3</vt:lpstr>
      <vt:lpstr>Nouvelle présentation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Misonne Sébastienne</dc:creator>
  <cp:lastModifiedBy>Misonne Sébastienne</cp:lastModifiedBy>
  <cp:revision>1</cp:revision>
  <dcterms:created xsi:type="dcterms:W3CDTF">2017-05-15T14:24:19Z</dcterms:created>
  <dcterms:modified xsi:type="dcterms:W3CDTF">2017-05-15T14:24:48Z</dcterms:modified>
</cp:coreProperties>
</file>